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346" r:id="rId2"/>
    <p:sldId id="358" r:id="rId3"/>
    <p:sldId id="347" r:id="rId4"/>
    <p:sldId id="348" r:id="rId5"/>
    <p:sldId id="283" r:id="rId6"/>
    <p:sldId id="285" r:id="rId7"/>
    <p:sldId id="360" r:id="rId8"/>
    <p:sldId id="295" r:id="rId9"/>
    <p:sldId id="361" r:id="rId10"/>
    <p:sldId id="286" r:id="rId11"/>
    <p:sldId id="362" r:id="rId12"/>
    <p:sldId id="363" r:id="rId13"/>
    <p:sldId id="298" r:id="rId14"/>
    <p:sldId id="301" r:id="rId15"/>
    <p:sldId id="364" r:id="rId16"/>
    <p:sldId id="341" r:id="rId17"/>
    <p:sldId id="359" r:id="rId18"/>
    <p:sldId id="352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7330"/>
    <a:srgbClr val="88C369"/>
    <a:srgbClr val="5E923D"/>
    <a:srgbClr val="A5CD8F"/>
    <a:srgbClr val="3D6329"/>
    <a:srgbClr val="92CF6E"/>
    <a:srgbClr val="8FC078"/>
    <a:srgbClr val="9CCE80"/>
    <a:srgbClr val="0B48C2"/>
    <a:srgbClr val="E9E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 autoAdjust="0"/>
    <p:restoredTop sz="96341" autoAdjust="0"/>
  </p:normalViewPr>
  <p:slideViewPr>
    <p:cSldViewPr snapToGrid="0" snapToObjects="1" showGuides="1">
      <p:cViewPr>
        <p:scale>
          <a:sx n="185" d="100"/>
          <a:sy n="185" d="100"/>
        </p:scale>
        <p:origin x="544" y="-320"/>
      </p:cViewPr>
      <p:guideLst>
        <p:guide orient="horz" pos="1588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DA62-31C4-9C43-BF30-8D0B6EC44B9D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13B2D-356E-AC41-A9F2-9AF187080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/photo/747101/</a:t>
            </a:r>
          </a:p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/photo/240572/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247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94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23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856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/photo/462205/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19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/photo/747101/</a:t>
            </a:r>
          </a:p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/photo/240572/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/photo/747101/</a:t>
            </a:r>
          </a:p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/photo/240572/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459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/photo/747101/</a:t>
            </a:r>
          </a:p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/photo/240572/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85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/photo/747101/</a:t>
            </a:r>
          </a:p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www.pexels.com</a:t>
            </a:r>
            <a:r>
              <a:rPr kumimoji="1" lang="en-GB" altLang="zh-CN" dirty="0"/>
              <a:t>/</a:t>
            </a:r>
            <a:r>
              <a:rPr kumimoji="1" lang="en-GB" altLang="zh-CN" dirty="0" err="1"/>
              <a:t>zh-tw</a:t>
            </a:r>
            <a:r>
              <a:rPr kumimoji="1" lang="en-GB" altLang="zh-CN" dirty="0"/>
              <a:t>/photo/240572/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00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4705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40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4273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43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9E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4BA8-ACD9-764E-B993-A517DA9ADABB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9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jpe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660FBDC-9CB4-4DAD-8D19-30A4A83DF494}"/>
              </a:ext>
            </a:extLst>
          </p:cNvPr>
          <p:cNvGrpSpPr/>
          <p:nvPr/>
        </p:nvGrpSpPr>
        <p:grpSpPr>
          <a:xfrm>
            <a:off x="-339101" y="-593866"/>
            <a:ext cx="9955634" cy="6203613"/>
            <a:chOff x="-339101" y="-593866"/>
            <a:chExt cx="9955634" cy="6203613"/>
          </a:xfrm>
        </p:grpSpPr>
        <p:pic>
          <p:nvPicPr>
            <p:cNvPr id="20" name="Picture 19" descr="A picture containing background pattern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392" y="3692047"/>
              <a:ext cx="317500" cy="1917700"/>
            </a:xfrm>
            <a:prstGeom prst="rect">
              <a:avLst/>
            </a:prstGeom>
          </p:spPr>
        </p:pic>
        <p:pic>
          <p:nvPicPr>
            <p:cNvPr id="22" name="Picture 21" descr="Shape, circle&#10;&#10;Description automatically generated"/>
            <p:cNvPicPr>
              <a:picLocks noChangeAspect="1"/>
            </p:cNvPicPr>
            <p:nvPr/>
          </p:nvPicPr>
          <p:blipFill>
            <a:blip r:embed="rId4">
              <a:alphaModFix amt="35000"/>
            </a:blip>
            <a:stretch>
              <a:fillRect/>
            </a:stretch>
          </p:blipFill>
          <p:spPr>
            <a:xfrm>
              <a:off x="7795769" y="-587635"/>
              <a:ext cx="1820764" cy="1809795"/>
            </a:xfrm>
            <a:prstGeom prst="rect">
              <a:avLst/>
            </a:prstGeom>
          </p:spPr>
        </p:pic>
        <p:pic>
          <p:nvPicPr>
            <p:cNvPr id="3" name="Picture 2" descr="Shape, circle&#10;&#10;Description automatically generate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39101" y="3172745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 descr="A picture containing light&#10;&#10;Description automatically generate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108" y="860747"/>
              <a:ext cx="565150" cy="565150"/>
            </a:xfrm>
            <a:prstGeom prst="rect">
              <a:avLst/>
            </a:prstGeom>
          </p:spPr>
        </p:pic>
        <p:pic>
          <p:nvPicPr>
            <p:cNvPr id="18" name="Picture 17" descr="Background pattern&#10;&#10;Description automatically generated with medium confidenc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7266" y="-593866"/>
              <a:ext cx="593223" cy="211786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7247731" y="451683"/>
              <a:ext cx="78092" cy="1111313"/>
            </a:xfrm>
            <a:prstGeom prst="rect">
              <a:avLst/>
            </a:prstGeom>
          </p:spPr>
        </p:pic>
        <p:pic>
          <p:nvPicPr>
            <p:cNvPr id="34" name="Picture 33" descr="Graphical user interface, text, application&#10;&#10;Description automatically generated"/>
            <p:cNvPicPr>
              <a:picLocks noChangeAspect="1"/>
            </p:cNvPicPr>
            <p:nvPr/>
          </p:nvPicPr>
          <p:blipFill>
            <a:blip r:embed="rId9">
              <a:alphaModFix amt="70000"/>
            </a:blip>
            <a:stretch>
              <a:fillRect/>
            </a:stretch>
          </p:blipFill>
          <p:spPr>
            <a:xfrm>
              <a:off x="451746" y="77196"/>
              <a:ext cx="1344658" cy="1008789"/>
            </a:xfrm>
            <a:prstGeom prst="rect">
              <a:avLst/>
            </a:prstGeom>
          </p:spPr>
        </p:pic>
      </p:grpSp>
      <p:sp>
        <p:nvSpPr>
          <p:cNvPr id="35" name="文本框 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E9CA6A-DC48-4156-ADAC-BDDC16B28DC8}"/>
              </a:ext>
            </a:extLst>
          </p:cNvPr>
          <p:cNvSpPr/>
          <p:nvPr/>
        </p:nvSpPr>
        <p:spPr>
          <a:xfrm>
            <a:off x="1096194" y="1908530"/>
            <a:ext cx="6402142" cy="717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kumimoji="1" lang="en-US" altLang="zh-CN" sz="5000" b="1" dirty="0">
                <a:solidFill>
                  <a:srgbClr val="88C369"/>
                </a:solidFill>
                <a:latin typeface="+mn-ea"/>
                <a:cs typeface="Dubai Medium" panose="020B0503030403030204" pitchFamily="34" charset="-78"/>
              </a:rPr>
              <a:t>Plugsched</a:t>
            </a:r>
            <a:endParaRPr kumimoji="1" lang="zh-CN" altLang="en-US" sz="5000" b="1" dirty="0">
              <a:solidFill>
                <a:srgbClr val="88C369"/>
              </a:solidFill>
              <a:latin typeface="+mn-ea"/>
              <a:cs typeface="Dubai Medium" panose="020B0503030403030204" pitchFamily="34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3DC091-E0E9-1623-6887-ED92E3C3CDE1}"/>
              </a:ext>
            </a:extLst>
          </p:cNvPr>
          <p:cNvSpPr txBox="1"/>
          <p:nvPr/>
        </p:nvSpPr>
        <p:spPr>
          <a:xfrm>
            <a:off x="2684423" y="2548902"/>
            <a:ext cx="34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Linux</a:t>
            </a:r>
            <a:r>
              <a:rPr kumimoji="1" lang="zh-CN" altLang="en-US" sz="2400"/>
              <a:t> 内核调度器热升级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3BE1DF-068D-46D9-E2FD-0B6B8F8D1A8C}"/>
              </a:ext>
            </a:extLst>
          </p:cNvPr>
          <p:cNvSpPr txBox="1"/>
          <p:nvPr/>
        </p:nvSpPr>
        <p:spPr>
          <a:xfrm>
            <a:off x="5261397" y="3264628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chemeClr val="accent6"/>
                </a:solidFill>
              </a:rPr>
              <a:t>龙蜥社区</a:t>
            </a:r>
            <a:r>
              <a:rPr kumimoji="1" lang="en-US" altLang="zh-CN">
                <a:solidFill>
                  <a:schemeClr val="accent6"/>
                </a:solidFill>
              </a:rPr>
              <a:t> Kernel SIG </a:t>
            </a:r>
            <a:r>
              <a:rPr kumimoji="1" lang="zh-CN" altLang="en-US">
                <a:solidFill>
                  <a:schemeClr val="accent6"/>
                </a:solidFill>
              </a:rPr>
              <a:t>成员</a:t>
            </a:r>
          </a:p>
        </p:txBody>
      </p:sp>
    </p:spTree>
    <p:extLst>
      <p:ext uri="{BB962C8B-B14F-4D97-AF65-F5344CB8AC3E}">
        <p14:creationId xmlns:p14="http://schemas.microsoft.com/office/powerpoint/2010/main" val="289050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4FC3AA0-1243-40E6-9C77-3596D6EE0B45}"/>
              </a:ext>
            </a:extLst>
          </p:cNvPr>
          <p:cNvGrpSpPr/>
          <p:nvPr/>
        </p:nvGrpSpPr>
        <p:grpSpPr>
          <a:xfrm>
            <a:off x="-1331764" y="-1329706"/>
            <a:ext cx="11807527" cy="6910908"/>
            <a:chOff x="-1531957" y="-1872317"/>
            <a:chExt cx="11807527" cy="6910908"/>
          </a:xfrm>
        </p:grpSpPr>
        <p:pic>
          <p:nvPicPr>
            <p:cNvPr id="44" name="Picture 43" descr="A picture containing device, gauge, dark&#10;&#10;Description automatically generated"/>
            <p:cNvPicPr>
              <a:picLocks noChangeAspect="1"/>
            </p:cNvPicPr>
            <p:nvPr/>
          </p:nvPicPr>
          <p:blipFill>
            <a:blip r:embed="rId3">
              <a:alphaModFix amt="92000"/>
            </a:blip>
            <a:stretch>
              <a:fillRect/>
            </a:stretch>
          </p:blipFill>
          <p:spPr>
            <a:xfrm>
              <a:off x="-1531957" y="-1872317"/>
              <a:ext cx="11807527" cy="6910908"/>
            </a:xfrm>
            <a:prstGeom prst="rect">
              <a:avLst/>
            </a:prstGeom>
          </p:spPr>
        </p:pic>
        <p:pic>
          <p:nvPicPr>
            <p:cNvPr id="45" name="Picture 44" descr="Graphical user interface, text, application&#10;&#10;Description automatically generated"/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6827" y="-525182"/>
              <a:ext cx="956697" cy="717733"/>
            </a:xfrm>
            <a:prstGeom prst="rect">
              <a:avLst/>
            </a:prstGeom>
          </p:spPr>
        </p:pic>
      </p:grpSp>
      <p:sp>
        <p:nvSpPr>
          <p:cNvPr id="46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525DF1D-F87A-405F-856A-68034826754E}"/>
              </a:ext>
            </a:extLst>
          </p:cNvPr>
          <p:cNvSpPr/>
          <p:nvPr/>
        </p:nvSpPr>
        <p:spPr>
          <a:xfrm>
            <a:off x="1910754" y="288806"/>
            <a:ext cx="4867897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kumimoji="1" lang="en-GB" altLang="zh-CN" sz="3600" b="1" dirty="0">
                <a:solidFill>
                  <a:srgbClr val="487330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Plugsched</a:t>
            </a:r>
            <a:r>
              <a:rPr kumimoji="1" lang="zh-CN" altLang="en-US" sz="3600" b="1" dirty="0">
                <a:solidFill>
                  <a:srgbClr val="487330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 应用场景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3D99FA-A97C-4C03-AA63-CE9DB38E05CE}"/>
              </a:ext>
            </a:extLst>
          </p:cNvPr>
          <p:cNvSpPr/>
          <p:nvPr/>
        </p:nvSpPr>
        <p:spPr>
          <a:xfrm>
            <a:off x="1497829" y="1003770"/>
            <a:ext cx="6178320" cy="761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Plugsched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相比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kpatch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和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livepatch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可修改能力更强，热升级范围更广，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plugsched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是子系统范围的热升级，而后者是函数级别的热升级。对于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plugsched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而言，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无论是 </a:t>
            </a: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bugfix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，还是性能优化，甚至是特性的增、删、改，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都可胜任。鉴于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plugsched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较强的可修改能力，它可应用到以下场景：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3D0AFED-FB5E-4826-A666-9445B6B75D76}"/>
              </a:ext>
            </a:extLst>
          </p:cNvPr>
          <p:cNvGrpSpPr/>
          <p:nvPr/>
        </p:nvGrpSpPr>
        <p:grpSpPr>
          <a:xfrm>
            <a:off x="780410" y="2125748"/>
            <a:ext cx="1920356" cy="2535441"/>
            <a:chOff x="602326" y="1855866"/>
            <a:chExt cx="1920356" cy="2535441"/>
          </a:xfrm>
        </p:grpSpPr>
        <p:sp>
          <p:nvSpPr>
            <p:cNvPr id="48" name="同侧圆角矩形 9">
              <a:extLst>
                <a:ext uri="{FF2B5EF4-FFF2-40B4-BE49-F238E27FC236}">
                  <a16:creationId xmlns:a16="http://schemas.microsoft.com/office/drawing/2014/main" id="{6D968F56-EBA4-484C-812A-81EA902313C2}"/>
                </a:ext>
              </a:extLst>
            </p:cNvPr>
            <p:cNvSpPr/>
            <p:nvPr/>
          </p:nvSpPr>
          <p:spPr>
            <a:xfrm>
              <a:off x="602326" y="2342546"/>
              <a:ext cx="1920356" cy="1827415"/>
            </a:xfrm>
            <a:prstGeom prst="round2SameRect">
              <a:avLst>
                <a:gd name="adj1" fmla="val 10456"/>
                <a:gd name="adj2" fmla="val 0"/>
              </a:avLst>
            </a:prstGeom>
            <a:noFill/>
            <a:ln>
              <a:solidFill>
                <a:srgbClr val="5E9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同侧圆角矩形 10">
              <a:extLst>
                <a:ext uri="{FF2B5EF4-FFF2-40B4-BE49-F238E27FC236}">
                  <a16:creationId xmlns:a16="http://schemas.microsoft.com/office/drawing/2014/main" id="{950D9614-D8D4-4563-8BB7-BAF35B5D11DA}"/>
                </a:ext>
              </a:extLst>
            </p:cNvPr>
            <p:cNvSpPr/>
            <p:nvPr/>
          </p:nvSpPr>
          <p:spPr>
            <a:xfrm flipV="1">
              <a:off x="602326" y="4139729"/>
              <a:ext cx="1920356" cy="251578"/>
            </a:xfrm>
            <a:prstGeom prst="round2SameRect">
              <a:avLst>
                <a:gd name="adj1" fmla="val 26101"/>
                <a:gd name="adj2" fmla="val 0"/>
              </a:avLst>
            </a:prstGeom>
            <a:gradFill flip="none" rotWithShape="1">
              <a:gsLst>
                <a:gs pos="17000">
                  <a:srgbClr val="5E923D"/>
                </a:gs>
                <a:gs pos="100000">
                  <a:srgbClr val="88C369"/>
                </a:gs>
              </a:gsLst>
              <a:lin ang="8100000" scaled="1"/>
              <a:tileRect/>
            </a:gradFill>
            <a:ln>
              <a:solidFill>
                <a:srgbClr val="5E9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DF0E383-79B3-4967-AD24-5427829C8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504" y="1855866"/>
              <a:ext cx="900000" cy="900000"/>
            </a:xfrm>
            <a:prstGeom prst="ellipse">
              <a:avLst/>
            </a:prstGeom>
            <a:gradFill flip="none" rotWithShape="1">
              <a:gsLst>
                <a:gs pos="15000">
                  <a:srgbClr val="5E923D"/>
                </a:gs>
                <a:gs pos="97000">
                  <a:srgbClr val="88C3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ECB6509-7133-4A57-90EA-5BBC3D1B5B7D}"/>
                </a:ext>
              </a:extLst>
            </p:cNvPr>
            <p:cNvSpPr txBox="1"/>
            <p:nvPr/>
          </p:nvSpPr>
          <p:spPr>
            <a:xfrm>
              <a:off x="1197828" y="2043468"/>
              <a:ext cx="729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bg1"/>
                  </a:solidFill>
                  <a:latin typeface="Source Han Sans CN ExtraLight" panose="020B0200000000000000" pitchFamily="34" charset="-128"/>
                  <a:ea typeface="Source Han Sans CN ExtraLight" panose="020B0200000000000000" pitchFamily="34" charset="-128"/>
                </a:rPr>
                <a:t>01</a:t>
              </a:r>
              <a:endParaRPr kumimoji="1" lang="zh-CN" altLang="en-US" sz="240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405B4BD-A512-4529-931F-269B1013678D}"/>
                </a:ext>
              </a:extLst>
            </p:cNvPr>
            <p:cNvSpPr/>
            <p:nvPr/>
          </p:nvSpPr>
          <p:spPr>
            <a:xfrm>
              <a:off x="716079" y="3173756"/>
              <a:ext cx="1692850" cy="828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快速开发、验证、上线新特性，稳定后放入内核主线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7F5360E-FFB2-44A4-9454-98354C203763}"/>
                </a:ext>
              </a:extLst>
            </p:cNvPr>
            <p:cNvSpPr txBox="1"/>
            <p:nvPr/>
          </p:nvSpPr>
          <p:spPr>
            <a:xfrm>
              <a:off x="716079" y="2809263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快速验证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F875920-877E-EAC0-CD39-A511285E3FE6}"/>
              </a:ext>
            </a:extLst>
          </p:cNvPr>
          <p:cNvGrpSpPr/>
          <p:nvPr/>
        </p:nvGrpSpPr>
        <p:grpSpPr>
          <a:xfrm>
            <a:off x="3384524" y="2125748"/>
            <a:ext cx="1920356" cy="2535441"/>
            <a:chOff x="602326" y="1855866"/>
            <a:chExt cx="1920356" cy="2535441"/>
          </a:xfrm>
        </p:grpSpPr>
        <p:sp>
          <p:nvSpPr>
            <p:cNvPr id="86" name="同侧圆角矩形 9">
              <a:extLst>
                <a:ext uri="{FF2B5EF4-FFF2-40B4-BE49-F238E27FC236}">
                  <a16:creationId xmlns:a16="http://schemas.microsoft.com/office/drawing/2014/main" id="{6F4236E3-4D3B-2087-EC41-E13183690AE2}"/>
                </a:ext>
              </a:extLst>
            </p:cNvPr>
            <p:cNvSpPr/>
            <p:nvPr/>
          </p:nvSpPr>
          <p:spPr>
            <a:xfrm>
              <a:off x="602326" y="2342546"/>
              <a:ext cx="1920356" cy="1827415"/>
            </a:xfrm>
            <a:prstGeom prst="round2SameRect">
              <a:avLst>
                <a:gd name="adj1" fmla="val 10456"/>
                <a:gd name="adj2" fmla="val 0"/>
              </a:avLst>
            </a:prstGeom>
            <a:noFill/>
            <a:ln>
              <a:solidFill>
                <a:srgbClr val="5E9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同侧圆角矩形 10">
              <a:extLst>
                <a:ext uri="{FF2B5EF4-FFF2-40B4-BE49-F238E27FC236}">
                  <a16:creationId xmlns:a16="http://schemas.microsoft.com/office/drawing/2014/main" id="{7019FCCB-0F9D-AD15-09A6-27FA69736596}"/>
                </a:ext>
              </a:extLst>
            </p:cNvPr>
            <p:cNvSpPr/>
            <p:nvPr/>
          </p:nvSpPr>
          <p:spPr>
            <a:xfrm flipV="1">
              <a:off x="602326" y="4139729"/>
              <a:ext cx="1920356" cy="251578"/>
            </a:xfrm>
            <a:prstGeom prst="round2SameRect">
              <a:avLst>
                <a:gd name="adj1" fmla="val 26101"/>
                <a:gd name="adj2" fmla="val 0"/>
              </a:avLst>
            </a:prstGeom>
            <a:gradFill flip="none" rotWithShape="1">
              <a:gsLst>
                <a:gs pos="17000">
                  <a:srgbClr val="5E923D"/>
                </a:gs>
                <a:gs pos="100000">
                  <a:srgbClr val="88C369"/>
                </a:gs>
              </a:gsLst>
              <a:lin ang="8100000" scaled="1"/>
              <a:tileRect/>
            </a:gradFill>
            <a:ln>
              <a:solidFill>
                <a:srgbClr val="5E9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15A6FF1-3619-B2B5-6B52-F89D65CB3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504" y="1855866"/>
              <a:ext cx="900000" cy="900000"/>
            </a:xfrm>
            <a:prstGeom prst="ellipse">
              <a:avLst/>
            </a:prstGeom>
            <a:gradFill flip="none" rotWithShape="1">
              <a:gsLst>
                <a:gs pos="15000">
                  <a:srgbClr val="5E923D"/>
                </a:gs>
                <a:gs pos="97000">
                  <a:srgbClr val="88C3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93046E0-7AA6-4A4E-88CB-38797567E063}"/>
                </a:ext>
              </a:extLst>
            </p:cNvPr>
            <p:cNvSpPr txBox="1"/>
            <p:nvPr/>
          </p:nvSpPr>
          <p:spPr>
            <a:xfrm>
              <a:off x="1197828" y="2043468"/>
              <a:ext cx="729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bg1"/>
                  </a:solidFill>
                  <a:latin typeface="Source Han Sans CN ExtraLight" panose="020B0200000000000000" pitchFamily="34" charset="-128"/>
                  <a:ea typeface="Source Han Sans CN ExtraLight" panose="020B0200000000000000" pitchFamily="34" charset="-128"/>
                </a:rPr>
                <a:t>02</a:t>
              </a:r>
              <a:endParaRPr kumimoji="1" lang="zh-CN" altLang="en-US" sz="240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2ED9222-FADE-3D7C-B555-2C6152A06437}"/>
                </a:ext>
              </a:extLst>
            </p:cNvPr>
            <p:cNvSpPr/>
            <p:nvPr/>
          </p:nvSpPr>
          <p:spPr>
            <a:xfrm>
              <a:off x="716079" y="3063228"/>
              <a:ext cx="1692850" cy="1082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针对不同业务场景做定制优化，以 </a:t>
              </a:r>
              <a:r>
                <a:rPr lang="e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RPM 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包的形式发布和维护非通用调度器特性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F1E82A2-7660-EB71-E3C4-5FD98AB09099}"/>
                </a:ext>
              </a:extLst>
            </p:cNvPr>
            <p:cNvSpPr txBox="1"/>
            <p:nvPr/>
          </p:nvSpPr>
          <p:spPr>
            <a:xfrm>
              <a:off x="716079" y="2809263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定制调度器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3D0AFED-FB5E-4826-A666-9445B6B75D76}"/>
              </a:ext>
            </a:extLst>
          </p:cNvPr>
          <p:cNvGrpSpPr/>
          <p:nvPr/>
        </p:nvGrpSpPr>
        <p:grpSpPr>
          <a:xfrm>
            <a:off x="5988638" y="2125748"/>
            <a:ext cx="1920356" cy="2535441"/>
            <a:chOff x="602326" y="1855866"/>
            <a:chExt cx="1920356" cy="2535441"/>
          </a:xfrm>
        </p:grpSpPr>
        <p:sp>
          <p:nvSpPr>
            <p:cNvPr id="93" name="同侧圆角矩形 92">
              <a:extLst>
                <a:ext uri="{FF2B5EF4-FFF2-40B4-BE49-F238E27FC236}">
                  <a16:creationId xmlns:a16="http://schemas.microsoft.com/office/drawing/2014/main" id="{6D968F56-EBA4-484C-812A-81EA902313C2}"/>
                </a:ext>
              </a:extLst>
            </p:cNvPr>
            <p:cNvSpPr/>
            <p:nvPr/>
          </p:nvSpPr>
          <p:spPr>
            <a:xfrm>
              <a:off x="602326" y="2342546"/>
              <a:ext cx="1920356" cy="1827415"/>
            </a:xfrm>
            <a:prstGeom prst="round2SameRect">
              <a:avLst>
                <a:gd name="adj1" fmla="val 10456"/>
                <a:gd name="adj2" fmla="val 0"/>
              </a:avLst>
            </a:prstGeom>
            <a:noFill/>
            <a:ln>
              <a:solidFill>
                <a:srgbClr val="5E9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94" name="同侧圆角矩形 93">
              <a:extLst>
                <a:ext uri="{FF2B5EF4-FFF2-40B4-BE49-F238E27FC236}">
                  <a16:creationId xmlns:a16="http://schemas.microsoft.com/office/drawing/2014/main" id="{950D9614-D8D4-4563-8BB7-BAF35B5D11DA}"/>
                </a:ext>
              </a:extLst>
            </p:cNvPr>
            <p:cNvSpPr/>
            <p:nvPr/>
          </p:nvSpPr>
          <p:spPr>
            <a:xfrm flipV="1">
              <a:off x="602326" y="4139729"/>
              <a:ext cx="1920356" cy="251578"/>
            </a:xfrm>
            <a:prstGeom prst="round2SameRect">
              <a:avLst>
                <a:gd name="adj1" fmla="val 26101"/>
                <a:gd name="adj2" fmla="val 0"/>
              </a:avLst>
            </a:prstGeom>
            <a:gradFill flip="none" rotWithShape="1">
              <a:gsLst>
                <a:gs pos="17000">
                  <a:srgbClr val="5E923D"/>
                </a:gs>
                <a:gs pos="100000">
                  <a:srgbClr val="88C369"/>
                </a:gs>
              </a:gsLst>
              <a:lin ang="8100000" scaled="1"/>
              <a:tileRect/>
            </a:gradFill>
            <a:ln>
              <a:solidFill>
                <a:srgbClr val="5E9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0DF0E383-79B3-4967-AD24-5427829C8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504" y="1855866"/>
              <a:ext cx="900000" cy="900000"/>
            </a:xfrm>
            <a:prstGeom prst="ellipse">
              <a:avLst/>
            </a:prstGeom>
            <a:gradFill flip="none" rotWithShape="1">
              <a:gsLst>
                <a:gs pos="15000">
                  <a:srgbClr val="5E923D"/>
                </a:gs>
                <a:gs pos="97000">
                  <a:srgbClr val="88C36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96" name="文本框 50">
              <a:extLst>
                <a:ext uri="{FF2B5EF4-FFF2-40B4-BE49-F238E27FC236}">
                  <a16:creationId xmlns:a16="http://schemas.microsoft.com/office/drawing/2014/main" id="{4ECB6509-7133-4A57-90EA-5BBC3D1B5B7D}"/>
                </a:ext>
              </a:extLst>
            </p:cNvPr>
            <p:cNvSpPr txBox="1"/>
            <p:nvPr/>
          </p:nvSpPr>
          <p:spPr>
            <a:xfrm>
              <a:off x="1197828" y="2043468"/>
              <a:ext cx="729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2400" dirty="0">
                  <a:solidFill>
                    <a:schemeClr val="bg1"/>
                  </a:solidFill>
                  <a:latin typeface="Source Han Sans CN ExtraLight" panose="020B0200000000000000" pitchFamily="34" charset="-128"/>
                  <a:ea typeface="Source Han Sans CN ExtraLight" panose="020B0200000000000000" pitchFamily="34" charset="-128"/>
                </a:rPr>
                <a:t>03</a:t>
              </a:r>
              <a:endParaRPr kumimoji="1" lang="zh-CN" altLang="en-US" sz="240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405B4BD-A512-4529-931F-269B1013678D}"/>
                </a:ext>
              </a:extLst>
            </p:cNvPr>
            <p:cNvSpPr/>
            <p:nvPr/>
          </p:nvSpPr>
          <p:spPr>
            <a:xfrm>
              <a:off x="716079" y="3172748"/>
              <a:ext cx="1692850" cy="82824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统一管理调度器热补丁，避免多个热补丁之间的冲突而引发故障</a:t>
              </a:r>
            </a:p>
          </p:txBody>
        </p:sp>
        <p:sp>
          <p:nvSpPr>
            <p:cNvPr id="98" name="文本框 52">
              <a:extLst>
                <a:ext uri="{FF2B5EF4-FFF2-40B4-BE49-F238E27FC236}">
                  <a16:creationId xmlns:a16="http://schemas.microsoft.com/office/drawing/2014/main" id="{47F5360E-FFB2-44A4-9454-98354C203763}"/>
                </a:ext>
              </a:extLst>
            </p:cNvPr>
            <p:cNvSpPr txBox="1"/>
            <p:nvPr/>
          </p:nvSpPr>
          <p:spPr>
            <a:xfrm>
              <a:off x="716079" y="2792679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管理热补丁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4FC3AA0-1243-40E6-9C77-3596D6EE0B45}"/>
              </a:ext>
            </a:extLst>
          </p:cNvPr>
          <p:cNvGrpSpPr/>
          <p:nvPr/>
        </p:nvGrpSpPr>
        <p:grpSpPr>
          <a:xfrm>
            <a:off x="-1185058" y="-883704"/>
            <a:ext cx="11807527" cy="6910908"/>
            <a:chOff x="-1872113" y="-2420995"/>
            <a:chExt cx="11807527" cy="6910908"/>
          </a:xfrm>
        </p:grpSpPr>
        <p:pic>
          <p:nvPicPr>
            <p:cNvPr id="44" name="Picture 43" descr="A picture containing device, gauge, dark&#10;&#10;Description automatically generated"/>
            <p:cNvPicPr>
              <a:picLocks noChangeAspect="1"/>
            </p:cNvPicPr>
            <p:nvPr/>
          </p:nvPicPr>
          <p:blipFill>
            <a:blip r:embed="rId3">
              <a:alphaModFix amt="92000"/>
            </a:blip>
            <a:stretch>
              <a:fillRect/>
            </a:stretch>
          </p:blipFill>
          <p:spPr>
            <a:xfrm>
              <a:off x="-1872113" y="-2420995"/>
              <a:ext cx="11807527" cy="6910908"/>
            </a:xfrm>
            <a:prstGeom prst="rect">
              <a:avLst/>
            </a:prstGeom>
          </p:spPr>
        </p:pic>
        <p:pic>
          <p:nvPicPr>
            <p:cNvPr id="45" name="Picture 44" descr="Graphical user interface, text, application&#10;&#10;Description automatically generated"/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461938" y="-1537291"/>
              <a:ext cx="956697" cy="717733"/>
            </a:xfrm>
            <a:prstGeom prst="rect">
              <a:avLst/>
            </a:prstGeom>
          </p:spPr>
        </p:pic>
      </p:grpSp>
      <p:sp>
        <p:nvSpPr>
          <p:cNvPr id="46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525DF1D-F87A-405F-856A-68034826754E}"/>
              </a:ext>
            </a:extLst>
          </p:cNvPr>
          <p:cNvSpPr/>
          <p:nvPr/>
        </p:nvSpPr>
        <p:spPr>
          <a:xfrm>
            <a:off x="1910754" y="288806"/>
            <a:ext cx="4867897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kumimoji="1" lang="en-GB" altLang="zh-CN" sz="3600" b="1" dirty="0">
                <a:solidFill>
                  <a:srgbClr val="487330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Plugsched</a:t>
            </a:r>
            <a:r>
              <a:rPr kumimoji="1" lang="zh-CN" altLang="en-US" sz="3600" b="1" dirty="0">
                <a:solidFill>
                  <a:srgbClr val="487330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 应用案例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1BB998F-729F-D85F-5E51-236116C188A2}"/>
              </a:ext>
            </a:extLst>
          </p:cNvPr>
          <p:cNvSpPr/>
          <p:nvPr/>
        </p:nvSpPr>
        <p:spPr>
          <a:xfrm>
            <a:off x="703466" y="2844954"/>
            <a:ext cx="2568054" cy="992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客户的内核开发人员使用 </a:t>
            </a:r>
            <a:r>
              <a:rPr lang="en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plugsched 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将优化修复内容全部移植到调度器模块中，最后规模部署。该案例可以体现出 </a:t>
            </a:r>
            <a:r>
              <a:rPr lang="en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plugsched 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的与内核发布解耦、定制化调度器的优势。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7907CBB-627F-2796-D6C1-54D4A34E0960}"/>
              </a:ext>
            </a:extLst>
          </p:cNvPr>
          <p:cNvSpPr/>
          <p:nvPr/>
        </p:nvSpPr>
        <p:spPr>
          <a:xfrm>
            <a:off x="716719" y="1607884"/>
            <a:ext cx="2818961" cy="1236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dirty="0">
                <a:solidFill>
                  <a:srgbClr val="487330"/>
                </a:solidFill>
                <a:latin typeface="+mn-ea"/>
                <a:cs typeface="Gautami" panose="020B0502040204020203" pitchFamily="34" charset="0"/>
              </a:rPr>
              <a:t>阿里云某客户</a:t>
            </a:r>
            <a:endParaRPr kumimoji="1" lang="en-US" altLang="zh-CN" sz="3200" dirty="0">
              <a:solidFill>
                <a:srgbClr val="487330"/>
              </a:solidFill>
              <a:latin typeface="+mn-ea"/>
              <a:cs typeface="Gautam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3200" b="1" dirty="0">
                <a:solidFill>
                  <a:srgbClr val="487330"/>
                </a:solidFill>
                <a:latin typeface="+mn-ea"/>
                <a:cs typeface="Gautami" panose="020B0502040204020203" pitchFamily="34" charset="0"/>
              </a:rPr>
              <a:t>遇到</a:t>
            </a:r>
            <a:r>
              <a:rPr kumimoji="1" lang="zh-CN" altLang="en-US" sz="3200" dirty="0">
                <a:solidFill>
                  <a:srgbClr val="487330"/>
                </a:solidFill>
                <a:latin typeface="+mn-ea"/>
                <a:cs typeface="Gautami" panose="020B0502040204020203" pitchFamily="34" charset="0"/>
              </a:rPr>
              <a:t>的</a:t>
            </a:r>
            <a:r>
              <a:rPr kumimoji="1" lang="zh-CN" altLang="en-US" sz="3200" b="1" dirty="0">
                <a:solidFill>
                  <a:srgbClr val="487330"/>
                </a:solidFill>
                <a:latin typeface="+mn-ea"/>
                <a:cs typeface="Gautami" panose="020B0502040204020203" pitchFamily="34" charset="0"/>
              </a:rPr>
              <a:t>问题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408137-16C8-DC53-E214-AB1BED6ED02C}"/>
              </a:ext>
            </a:extLst>
          </p:cNvPr>
          <p:cNvGrpSpPr/>
          <p:nvPr/>
        </p:nvGrpSpPr>
        <p:grpSpPr>
          <a:xfrm>
            <a:off x="4145139" y="1702243"/>
            <a:ext cx="3777773" cy="1166868"/>
            <a:chOff x="5109410" y="890337"/>
            <a:chExt cx="3777773" cy="1166868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170D694-19B6-2E96-0C7D-6FB90BBAB717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BCFE5734-F05A-49A6-3609-1AFB29DDC5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635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AE7889F-5E18-26AD-6C1F-B90104099C5C}"/>
                </a:ext>
              </a:extLst>
            </p:cNvPr>
            <p:cNvSpPr/>
            <p:nvPr/>
          </p:nvSpPr>
          <p:spPr>
            <a:xfrm>
              <a:off x="5758972" y="1272375"/>
              <a:ext cx="312821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客户使用的是旧版本内核，由于该内核调度器对 </a:t>
              </a:r>
              <a:r>
                <a:rPr lang="en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load 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的统计算法不合理，导致 </a:t>
              </a:r>
              <a:r>
                <a:rPr lang="en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CPU 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利用率过高，虽然修复补丁已经合入内核主线，但是新内核版本还未发布，而且业务方也不打算更换内核，因为集群中部署了大量的业务，升级内核成本较高。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CA3D0F6-C099-1372-B4CD-CBBBB4B2E059}"/>
                </a:ext>
              </a:extLst>
            </p:cNvPr>
            <p:cNvSpPr txBox="1"/>
            <p:nvPr/>
          </p:nvSpPr>
          <p:spPr>
            <a:xfrm>
              <a:off x="5758972" y="964598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rgbClr val="487330"/>
                  </a:solidFill>
                  <a:latin typeface="+mn-ea"/>
                </a:rPr>
                <a:t>不想升级内核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8577748-1A87-5C49-9682-91C08D4F4C05}"/>
              </a:ext>
            </a:extLst>
          </p:cNvPr>
          <p:cNvGrpSpPr/>
          <p:nvPr/>
        </p:nvGrpSpPr>
        <p:grpSpPr>
          <a:xfrm>
            <a:off x="4145139" y="3232326"/>
            <a:ext cx="3777773" cy="1028369"/>
            <a:chOff x="5109410" y="890337"/>
            <a:chExt cx="3777773" cy="1028369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CFEA1EA-4FBB-1D3A-0F12-196248F6FC6C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969B72D4-EE8D-4209-849F-821BBB4093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635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9565281-B321-7ECC-5FB9-4BA75E8CE5A4}"/>
                </a:ext>
              </a:extLst>
            </p:cNvPr>
            <p:cNvSpPr/>
            <p:nvPr/>
          </p:nvSpPr>
          <p:spPr>
            <a:xfrm>
              <a:off x="5758972" y="1272375"/>
              <a:ext cx="31282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客户的内核开发人员对其混部业务场景进行了针对性的优化，想将优化内容合入内核主线。但是，阿里云内核开发人员发现，该优化内容在其它场景中有性能回退，属于非通用优化，因此不允许将优化内容合入主线。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562F955-6C3E-FCBA-99CD-392668ADE30E}"/>
                </a:ext>
              </a:extLst>
            </p:cNvPr>
            <p:cNvSpPr txBox="1"/>
            <p:nvPr/>
          </p:nvSpPr>
          <p:spPr>
            <a:xfrm>
              <a:off x="5758971" y="964598"/>
              <a:ext cx="2442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rgbClr val="487330"/>
                  </a:solidFill>
                  <a:latin typeface="+mn-ea"/>
                </a:rPr>
                <a:t>定制化调度器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4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1BC3B26-BE5B-4F5E-95A5-A07A340A0D3D}"/>
              </a:ext>
            </a:extLst>
          </p:cNvPr>
          <p:cNvGrpSpPr/>
          <p:nvPr/>
        </p:nvGrpSpPr>
        <p:grpSpPr>
          <a:xfrm>
            <a:off x="-908050" y="-1727796"/>
            <a:ext cx="10738156" cy="6951674"/>
            <a:chOff x="-908050" y="-1727796"/>
            <a:chExt cx="10738156" cy="6951674"/>
          </a:xfrm>
        </p:grpSpPr>
        <p:pic>
          <p:nvPicPr>
            <p:cNvPr id="19" name="Picture 18" descr="Shape, square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223878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3559175" y="-1727796"/>
              <a:ext cx="2025650" cy="4292600"/>
            </a:xfrm>
            <a:prstGeom prst="roundRect">
              <a:avLst>
                <a:gd name="adj" fmla="val 50000"/>
              </a:avLst>
            </a:prstGeom>
            <a:gradFill>
              <a:gsLst>
                <a:gs pos="1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48985" y="1675945"/>
              <a:ext cx="2175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PART</a:t>
              </a:r>
              <a:r>
                <a:rPr kumimoji="1" lang="zh-CN" altLang="en-US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Four</a:t>
              </a:r>
              <a:endPara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7459784">
              <a:off x="-908050" y="326613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014007" y="-44298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pic>
          <p:nvPicPr>
            <p:cNvPr id="26" name="Picture 25" descr="Text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0466" y="4404250"/>
              <a:ext cx="956697" cy="71773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519476" y="246959"/>
              <a:ext cx="20958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0" dirty="0">
                  <a:ln>
                    <a:solidFill>
                      <a:srgbClr val="CAD5E2"/>
                    </a:solidFill>
                  </a:ln>
                  <a:solidFill>
                    <a:srgbClr val="5E923D"/>
                  </a:solidFill>
                  <a:latin typeface="Source Han Sans CN Light" panose="020B0300000000000000" pitchFamily="34" charset="-128"/>
                  <a:ea typeface="Source Han Sans CN Light" panose="020B0300000000000000" pitchFamily="34" charset="-128"/>
                </a:rPr>
                <a:t>04</a:t>
              </a:r>
              <a:endParaRPr kumimoji="1" lang="zh-CN" altLang="en-US" sz="12000" dirty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endParaRPr>
            </a:p>
          </p:txBody>
        </p:sp>
        <p:pic>
          <p:nvPicPr>
            <p:cNvPr id="23" name="Picture 22" descr="A picture containing icon&#10;&#10;Description automatically generate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320" y="-487701"/>
              <a:ext cx="7437309" cy="5347303"/>
            </a:xfrm>
            <a:prstGeom prst="rect">
              <a:avLst/>
            </a:prstGeom>
          </p:spPr>
        </p:pic>
      </p:grpSp>
      <p:sp>
        <p:nvSpPr>
          <p:cNvPr id="27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FD31B6-83B2-4EB5-ABC1-DCC513F2139D}"/>
              </a:ext>
            </a:extLst>
          </p:cNvPr>
          <p:cNvSpPr txBox="1"/>
          <p:nvPr/>
        </p:nvSpPr>
        <p:spPr>
          <a:xfrm>
            <a:off x="2609231" y="2746979"/>
            <a:ext cx="399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Plugsched</a:t>
            </a:r>
            <a:r>
              <a:rPr kumimoji="1" lang="zh-CN" alt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原理介绍</a:t>
            </a:r>
          </a:p>
        </p:txBody>
      </p:sp>
    </p:spTree>
    <p:extLst>
      <p:ext uri="{BB962C8B-B14F-4D97-AF65-F5344CB8AC3E}">
        <p14:creationId xmlns:p14="http://schemas.microsoft.com/office/powerpoint/2010/main" val="159058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FE350CD-FC76-4D9A-82FC-7BEB5EEDB07D}"/>
              </a:ext>
            </a:extLst>
          </p:cNvPr>
          <p:cNvGrpSpPr/>
          <p:nvPr/>
        </p:nvGrpSpPr>
        <p:grpSpPr>
          <a:xfrm>
            <a:off x="-1305249" y="-1321797"/>
            <a:ext cx="11776467" cy="6892729"/>
            <a:chOff x="-1305249" y="-1321797"/>
            <a:chExt cx="11776467" cy="6892729"/>
          </a:xfrm>
        </p:grpSpPr>
        <p:pic>
          <p:nvPicPr>
            <p:cNvPr id="26" name="Picture 25" descr="A picture containing dark, device, gauge&#10;&#10;Description automatically generated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tretch>
              <a:fillRect/>
            </a:stretch>
          </p:blipFill>
          <p:spPr>
            <a:xfrm>
              <a:off x="-1305249" y="-1321797"/>
              <a:ext cx="11776467" cy="6892729"/>
            </a:xfrm>
            <a:prstGeom prst="rect">
              <a:avLst/>
            </a:prstGeom>
          </p:spPr>
        </p:pic>
        <p:sp>
          <p:nvSpPr>
            <p:cNvPr id="8" name="任意形状 7"/>
            <p:cNvSpPr/>
            <p:nvPr/>
          </p:nvSpPr>
          <p:spPr>
            <a:xfrm>
              <a:off x="505585" y="2169563"/>
              <a:ext cx="3362632" cy="1889760"/>
            </a:xfrm>
            <a:custGeom>
              <a:avLst/>
              <a:gdLst>
                <a:gd name="connsiteX0" fmla="*/ 0 w 3362632"/>
                <a:gd name="connsiteY0" fmla="*/ 0 h 1889760"/>
                <a:gd name="connsiteX1" fmla="*/ 3362632 w 3362632"/>
                <a:gd name="connsiteY1" fmla="*/ 0 h 1889760"/>
                <a:gd name="connsiteX2" fmla="*/ 3362632 w 3362632"/>
                <a:gd name="connsiteY2" fmla="*/ 134880 h 1889760"/>
                <a:gd name="connsiteX3" fmla="*/ 3333681 w 3362632"/>
                <a:gd name="connsiteY3" fmla="*/ 134880 h 1889760"/>
                <a:gd name="connsiteX4" fmla="*/ 3333681 w 3362632"/>
                <a:gd name="connsiteY4" fmla="*/ 28951 h 1889760"/>
                <a:gd name="connsiteX5" fmla="*/ 28951 w 3362632"/>
                <a:gd name="connsiteY5" fmla="*/ 28951 h 1889760"/>
                <a:gd name="connsiteX6" fmla="*/ 28951 w 3362632"/>
                <a:gd name="connsiteY6" fmla="*/ 1860809 h 1889760"/>
                <a:gd name="connsiteX7" fmla="*/ 3333681 w 3362632"/>
                <a:gd name="connsiteY7" fmla="*/ 1860809 h 1889760"/>
                <a:gd name="connsiteX8" fmla="*/ 3333681 w 3362632"/>
                <a:gd name="connsiteY8" fmla="*/ 1754880 h 1889760"/>
                <a:gd name="connsiteX9" fmla="*/ 3362632 w 3362632"/>
                <a:gd name="connsiteY9" fmla="*/ 1754880 h 1889760"/>
                <a:gd name="connsiteX10" fmla="*/ 3362632 w 3362632"/>
                <a:gd name="connsiteY10" fmla="*/ 1889760 h 1889760"/>
                <a:gd name="connsiteX11" fmla="*/ 0 w 3362632"/>
                <a:gd name="connsiteY11" fmla="*/ 1889760 h 188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2632" h="1889760">
                  <a:moveTo>
                    <a:pt x="0" y="0"/>
                  </a:moveTo>
                  <a:lnTo>
                    <a:pt x="3362632" y="0"/>
                  </a:lnTo>
                  <a:lnTo>
                    <a:pt x="3362632" y="134880"/>
                  </a:lnTo>
                  <a:lnTo>
                    <a:pt x="3333681" y="134880"/>
                  </a:lnTo>
                  <a:lnTo>
                    <a:pt x="3333681" y="28951"/>
                  </a:lnTo>
                  <a:lnTo>
                    <a:pt x="28951" y="28951"/>
                  </a:lnTo>
                  <a:lnTo>
                    <a:pt x="28951" y="1860809"/>
                  </a:lnTo>
                  <a:lnTo>
                    <a:pt x="3333681" y="1860809"/>
                  </a:lnTo>
                  <a:lnTo>
                    <a:pt x="3333681" y="1754880"/>
                  </a:lnTo>
                  <a:lnTo>
                    <a:pt x="3362632" y="1754880"/>
                  </a:lnTo>
                  <a:lnTo>
                    <a:pt x="3362632" y="1889760"/>
                  </a:lnTo>
                  <a:lnTo>
                    <a:pt x="0" y="18897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D6329"/>
                </a:gs>
                <a:gs pos="100000">
                  <a:srgbClr val="5E923D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B48C2"/>
                </a:solidFill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4823363" y="2191159"/>
              <a:ext cx="3362632" cy="1889760"/>
            </a:xfrm>
            <a:custGeom>
              <a:avLst/>
              <a:gdLst>
                <a:gd name="connsiteX0" fmla="*/ 0 w 3362632"/>
                <a:gd name="connsiteY0" fmla="*/ 0 h 1889760"/>
                <a:gd name="connsiteX1" fmla="*/ 3362632 w 3362632"/>
                <a:gd name="connsiteY1" fmla="*/ 0 h 1889760"/>
                <a:gd name="connsiteX2" fmla="*/ 3362632 w 3362632"/>
                <a:gd name="connsiteY2" fmla="*/ 134880 h 1889760"/>
                <a:gd name="connsiteX3" fmla="*/ 3333681 w 3362632"/>
                <a:gd name="connsiteY3" fmla="*/ 134880 h 1889760"/>
                <a:gd name="connsiteX4" fmla="*/ 3333681 w 3362632"/>
                <a:gd name="connsiteY4" fmla="*/ 28951 h 1889760"/>
                <a:gd name="connsiteX5" fmla="*/ 28951 w 3362632"/>
                <a:gd name="connsiteY5" fmla="*/ 28951 h 1889760"/>
                <a:gd name="connsiteX6" fmla="*/ 28951 w 3362632"/>
                <a:gd name="connsiteY6" fmla="*/ 1860809 h 1889760"/>
                <a:gd name="connsiteX7" fmla="*/ 3333681 w 3362632"/>
                <a:gd name="connsiteY7" fmla="*/ 1860809 h 1889760"/>
                <a:gd name="connsiteX8" fmla="*/ 3333681 w 3362632"/>
                <a:gd name="connsiteY8" fmla="*/ 1754880 h 1889760"/>
                <a:gd name="connsiteX9" fmla="*/ 3362632 w 3362632"/>
                <a:gd name="connsiteY9" fmla="*/ 1754880 h 1889760"/>
                <a:gd name="connsiteX10" fmla="*/ 3362632 w 3362632"/>
                <a:gd name="connsiteY10" fmla="*/ 1889760 h 1889760"/>
                <a:gd name="connsiteX11" fmla="*/ 0 w 3362632"/>
                <a:gd name="connsiteY11" fmla="*/ 1889760 h 188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2632" h="1889760">
                  <a:moveTo>
                    <a:pt x="0" y="0"/>
                  </a:moveTo>
                  <a:lnTo>
                    <a:pt x="3362632" y="0"/>
                  </a:lnTo>
                  <a:lnTo>
                    <a:pt x="3362632" y="134880"/>
                  </a:lnTo>
                  <a:lnTo>
                    <a:pt x="3333681" y="134880"/>
                  </a:lnTo>
                  <a:lnTo>
                    <a:pt x="3333681" y="28951"/>
                  </a:lnTo>
                  <a:lnTo>
                    <a:pt x="28951" y="28951"/>
                  </a:lnTo>
                  <a:lnTo>
                    <a:pt x="28951" y="1860809"/>
                  </a:lnTo>
                  <a:lnTo>
                    <a:pt x="3333681" y="1860809"/>
                  </a:lnTo>
                  <a:lnTo>
                    <a:pt x="3333681" y="1754880"/>
                  </a:lnTo>
                  <a:lnTo>
                    <a:pt x="3362632" y="1754880"/>
                  </a:lnTo>
                  <a:lnTo>
                    <a:pt x="3362632" y="1889760"/>
                  </a:lnTo>
                  <a:lnTo>
                    <a:pt x="0" y="18897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D6329"/>
                </a:gs>
                <a:gs pos="100000">
                  <a:srgbClr val="5E923D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B48C2"/>
                </a:solidFill>
              </a:endParaRPr>
            </a:p>
          </p:txBody>
        </p:sp>
        <p:pic>
          <p:nvPicPr>
            <p:cNvPr id="21" name="Picture 20" descr="Graphical user interface, text, application&#10;&#10;Description automatically generated"/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207746" y="-10976"/>
              <a:ext cx="956697" cy="717733"/>
            </a:xfrm>
            <a:prstGeom prst="rect">
              <a:avLst/>
            </a:prstGeom>
          </p:spPr>
        </p:pic>
      </p:grpSp>
      <p:sp>
        <p:nvSpPr>
          <p:cNvPr id="27" name="文本框 1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C7132C-19CC-4423-B296-805C2C4308AF}"/>
              </a:ext>
            </a:extLst>
          </p:cNvPr>
          <p:cNvSpPr/>
          <p:nvPr/>
        </p:nvSpPr>
        <p:spPr>
          <a:xfrm>
            <a:off x="908332" y="389594"/>
            <a:ext cx="719934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kumimoji="1" lang="en-GB" altLang="zh-CN" sz="3600" b="1" dirty="0">
                <a:solidFill>
                  <a:srgbClr val="5E923D"/>
                </a:solidFill>
                <a:latin typeface="+mn-ea"/>
                <a:cs typeface="Dubai Medium" panose="020B0503030403030204" pitchFamily="34" charset="-78"/>
              </a:rPr>
              <a:t>Plugsched</a:t>
            </a:r>
            <a:r>
              <a:rPr kumimoji="1" lang="zh-CN" altLang="en-US" sz="3600" b="1" dirty="0">
                <a:solidFill>
                  <a:srgbClr val="5E923D"/>
                </a:solidFill>
                <a:latin typeface="+mn-ea"/>
                <a:cs typeface="Dubai Medium" panose="020B0503030403030204" pitchFamily="34" charset="-78"/>
              </a:rPr>
              <a:t> 基本原理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1484CB-DE78-4CA9-9F8F-CC4B48411738}"/>
              </a:ext>
            </a:extLst>
          </p:cNvPr>
          <p:cNvSpPr/>
          <p:nvPr/>
        </p:nvSpPr>
        <p:spPr>
          <a:xfrm>
            <a:off x="1497829" y="1090531"/>
            <a:ext cx="6178320" cy="628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Plugsched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采用了“模块化思想”：它提供了边界划分程序，确定调度器子系统的边界，把调度器从内核代码中提取到独立的目录中，开发人员可对提取出的调度器代码进行修改，然后编译成新的调度器内核模块，动态替换内核中旧的调度器。对子系统进行边界划分和代码提取，需要处理函数和数据，而后生成一个独立的模块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7BA18E-4AA9-4502-A260-50EE4D1853D5}"/>
              </a:ext>
            </a:extLst>
          </p:cNvPr>
          <p:cNvSpPr/>
          <p:nvPr/>
        </p:nvSpPr>
        <p:spPr>
          <a:xfrm>
            <a:off x="565758" y="2439876"/>
            <a:ext cx="2487064" cy="1317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>
                <a:solidFill>
                  <a:srgbClr val="5E923D"/>
                </a:solidFill>
              </a:rPr>
              <a:t>接口函数：</a:t>
            </a:r>
            <a:r>
              <a:rPr lang="zh-CN" altLang="en-US" sz="900" dirty="0">
                <a:solidFill>
                  <a:srgbClr val="5E923D"/>
                </a:solidFill>
              </a:rPr>
              <a:t>对外呈现的关键函数，以这些函数为入口可进入模块；</a:t>
            </a:r>
            <a:endParaRPr lang="en-US" altLang="zh-CN" sz="900" dirty="0">
              <a:solidFill>
                <a:srgbClr val="5E923D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rgbClr val="5E923D"/>
                </a:solidFill>
              </a:rPr>
              <a:t>内部函数：只被接口函数和内部函数调用的函数；</a:t>
            </a:r>
            <a:endParaRPr lang="en-US" altLang="zh-CN" sz="900" dirty="0">
              <a:solidFill>
                <a:srgbClr val="5E923D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rgbClr val="5E923D"/>
                </a:solidFill>
              </a:rPr>
              <a:t>外部函数：除了接口函数和内部函数以外的函数；</a:t>
            </a:r>
            <a:endParaRPr lang="en-US" altLang="zh-CN" sz="900" dirty="0">
              <a:solidFill>
                <a:srgbClr val="5E923D"/>
              </a:solidFill>
            </a:endParaRPr>
          </a:p>
        </p:txBody>
      </p:sp>
      <p:sp>
        <p:nvSpPr>
          <p:cNvPr id="23" name="椭圆 11">
            <a:extLst>
              <a:ext uri="{FF2B5EF4-FFF2-40B4-BE49-F238E27FC236}">
                <a16:creationId xmlns:a16="http://schemas.microsoft.com/office/drawing/2014/main" id="{268DDA38-D58C-4FEF-A296-A3240790F23A}"/>
              </a:ext>
            </a:extLst>
          </p:cNvPr>
          <p:cNvSpPr>
            <a:spLocks noChangeAspect="1"/>
          </p:cNvSpPr>
          <p:nvPr/>
        </p:nvSpPr>
        <p:spPr>
          <a:xfrm>
            <a:off x="3054317" y="2337880"/>
            <a:ext cx="1521599" cy="1521599"/>
          </a:xfrm>
          <a:prstGeom prst="ellipse">
            <a:avLst/>
          </a:prstGeom>
          <a:gradFill flip="none" rotWithShape="1">
            <a:gsLst>
              <a:gs pos="12000">
                <a:srgbClr val="A5CD8F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11">
            <a:extLst>
              <a:ext uri="{FF2B5EF4-FFF2-40B4-BE49-F238E27FC236}">
                <a16:creationId xmlns:a16="http://schemas.microsoft.com/office/drawing/2014/main" id="{C990BFC5-B920-9E41-8DB8-5E18DB60ADCC}"/>
              </a:ext>
            </a:extLst>
          </p:cNvPr>
          <p:cNvSpPr>
            <a:spLocks noChangeAspect="1"/>
          </p:cNvSpPr>
          <p:nvPr/>
        </p:nvSpPr>
        <p:spPr>
          <a:xfrm>
            <a:off x="7425195" y="2353643"/>
            <a:ext cx="1521599" cy="1521599"/>
          </a:xfrm>
          <a:prstGeom prst="ellipse">
            <a:avLst/>
          </a:prstGeom>
          <a:gradFill flip="none" rotWithShape="1">
            <a:gsLst>
              <a:gs pos="12000">
                <a:srgbClr val="A5CD8F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C44F15-1A60-B55D-8800-37D111660A69}"/>
              </a:ext>
            </a:extLst>
          </p:cNvPr>
          <p:cNvSpPr txBox="1"/>
          <p:nvPr/>
        </p:nvSpPr>
        <p:spPr>
          <a:xfrm>
            <a:off x="3209632" y="2898624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solidFill>
                  <a:schemeClr val="accent6"/>
                </a:solidFill>
              </a:rPr>
              <a:t>Functions</a:t>
            </a:r>
            <a:endParaRPr kumimoji="1" lang="zh-CN" altLang="en-US" sz="2000" b="1">
              <a:solidFill>
                <a:schemeClr val="accent6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628351-0186-1448-CF94-1103868C8AFB}"/>
              </a:ext>
            </a:extLst>
          </p:cNvPr>
          <p:cNvSpPr txBox="1"/>
          <p:nvPr/>
        </p:nvSpPr>
        <p:spPr>
          <a:xfrm>
            <a:off x="7844426" y="2898624"/>
            <a:ext cx="68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solidFill>
                  <a:schemeClr val="accent6"/>
                </a:solidFill>
              </a:rPr>
              <a:t>Data</a:t>
            </a:r>
            <a:endParaRPr kumimoji="1" lang="zh-CN" altLang="en-US" sz="2000" b="1">
              <a:solidFill>
                <a:schemeClr val="accent6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B89C5F-5D1B-C948-B7E0-D05723499176}"/>
              </a:ext>
            </a:extLst>
          </p:cNvPr>
          <p:cNvSpPr/>
          <p:nvPr/>
        </p:nvSpPr>
        <p:spPr>
          <a:xfrm>
            <a:off x="4880747" y="2277832"/>
            <a:ext cx="2722320" cy="173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>
                <a:solidFill>
                  <a:srgbClr val="5E923D"/>
                </a:solidFill>
              </a:rPr>
              <a:t>共享数据：默认使用并继承内核中原有的数据</a:t>
            </a:r>
            <a:endParaRPr lang="en-US" altLang="zh-CN" sz="900">
              <a:solidFill>
                <a:srgbClr val="5E923D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900" dirty="0">
              <a:solidFill>
                <a:srgbClr val="5E923D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rgbClr val="5E923D"/>
                </a:solidFill>
              </a:rPr>
              <a:t>私有数据：能够被调度器状态重建技术处理的数据，比如 队列运行状态 等，也可手动设置</a:t>
            </a:r>
            <a:endParaRPr lang="en-US" altLang="zh-CN" sz="900" dirty="0">
              <a:solidFill>
                <a:srgbClr val="5E923D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900" dirty="0">
              <a:solidFill>
                <a:srgbClr val="5E923D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rgbClr val="5E923D"/>
                </a:solidFill>
              </a:rPr>
              <a:t>结构体</a:t>
            </a:r>
            <a:endParaRPr lang="en-US" altLang="zh-CN" sz="900" dirty="0">
              <a:solidFill>
                <a:srgbClr val="5E923D"/>
              </a:solidFill>
            </a:endParaRPr>
          </a:p>
          <a:p>
            <a:pPr>
              <a:lnSpc>
                <a:spcPct val="150000"/>
              </a:lnSpc>
              <a:tabLst>
                <a:tab pos="180000" algn="l"/>
              </a:tabLst>
            </a:pPr>
            <a:r>
              <a:rPr lang="en-US" altLang="zh-CN" sz="900" dirty="0">
                <a:solidFill>
                  <a:srgbClr val="5E923D"/>
                </a:solidFill>
              </a:rPr>
              <a:t>	</a:t>
            </a:r>
            <a:r>
              <a:rPr lang="zh-CN" altLang="en-US" sz="900" dirty="0">
                <a:solidFill>
                  <a:srgbClr val="5E923D"/>
                </a:solidFill>
              </a:rPr>
              <a:t>内部成员：只被调度器模块访问的成员</a:t>
            </a:r>
            <a:endParaRPr lang="en-US" altLang="zh-CN" sz="900" dirty="0">
              <a:solidFill>
                <a:srgbClr val="5E923D"/>
              </a:solidFill>
            </a:endParaRPr>
          </a:p>
          <a:p>
            <a:pPr>
              <a:lnSpc>
                <a:spcPct val="150000"/>
              </a:lnSpc>
              <a:tabLst>
                <a:tab pos="180000" algn="l"/>
              </a:tabLst>
            </a:pPr>
            <a:r>
              <a:rPr lang="en-US" altLang="zh-CN" sz="900" dirty="0">
                <a:solidFill>
                  <a:srgbClr val="5E923D"/>
                </a:solidFill>
              </a:rPr>
              <a:t>	</a:t>
            </a:r>
            <a:r>
              <a:rPr lang="zh-CN" altLang="en-US" sz="900" dirty="0">
                <a:solidFill>
                  <a:srgbClr val="5E923D"/>
                </a:solidFill>
              </a:rPr>
              <a:t>外部成员：被模块外访问的成员</a:t>
            </a:r>
            <a:endParaRPr lang="en-US" altLang="zh-CN" sz="900" dirty="0">
              <a:solidFill>
                <a:srgbClr val="5E923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15860E-C19B-4671-B4D0-4B740FE99792}"/>
              </a:ext>
            </a:extLst>
          </p:cNvPr>
          <p:cNvGrpSpPr/>
          <p:nvPr/>
        </p:nvGrpSpPr>
        <p:grpSpPr>
          <a:xfrm>
            <a:off x="304165" y="-219456"/>
            <a:ext cx="8936254" cy="6197696"/>
            <a:chOff x="207746" y="-31296"/>
            <a:chExt cx="8936254" cy="6197696"/>
          </a:xfrm>
        </p:grpSpPr>
        <p:pic>
          <p:nvPicPr>
            <p:cNvPr id="18" name="Picture 17" descr="Graphical user interface, text, application&#10;&#10;Description automatically generated"/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207746" y="-31296"/>
              <a:ext cx="956697" cy="717733"/>
            </a:xfrm>
            <a:prstGeom prst="rect">
              <a:avLst/>
            </a:prstGeom>
          </p:spPr>
        </p:pic>
        <p:pic>
          <p:nvPicPr>
            <p:cNvPr id="17" name="Picture 16" descr="Text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205" y="1107327"/>
              <a:ext cx="8800795" cy="5059073"/>
            </a:xfrm>
            <a:prstGeom prst="rect">
              <a:avLst/>
            </a:prstGeom>
          </p:spPr>
        </p:pic>
      </p:grpSp>
      <p:sp>
        <p:nvSpPr>
          <p:cNvPr id="19" name="文本框 1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DD05F9-B220-4978-90BC-D979C1955944}"/>
              </a:ext>
            </a:extLst>
          </p:cNvPr>
          <p:cNvSpPr/>
          <p:nvPr/>
        </p:nvSpPr>
        <p:spPr>
          <a:xfrm>
            <a:off x="905650" y="1690163"/>
            <a:ext cx="2736401" cy="99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由于调度器本身并不是模块，因此需要明确调度器的边界才能将它模块化。边界划分程序会根据边界配置信息（主要包含代码文件、接口函数等信息）从内核源代码中将调度器模块的代码提取到指定目录，然后开发人员可在此基础上进行调度器模块的开发。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BAF635-E585-4250-AD8D-372528722D28}"/>
              </a:ext>
            </a:extLst>
          </p:cNvPr>
          <p:cNvSpPr txBox="1"/>
          <p:nvPr/>
        </p:nvSpPr>
        <p:spPr>
          <a:xfrm>
            <a:off x="905650" y="1418006"/>
            <a:ext cx="183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5E923D"/>
                </a:solidFill>
                <a:latin typeface="+mn-ea"/>
              </a:rPr>
              <a:t>边界划分与代码提取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E1F34-1981-471B-BF60-FF99C6A82047}"/>
              </a:ext>
            </a:extLst>
          </p:cNvPr>
          <p:cNvSpPr/>
          <p:nvPr/>
        </p:nvSpPr>
        <p:spPr>
          <a:xfrm>
            <a:off x="913350" y="3636755"/>
            <a:ext cx="2736401" cy="118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符号重定位：解析模块对部分内核符号的访问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栈安全检查：并行栈安全检查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接口函数替换：用模块中的接口函数动态替换内核中的函数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调度器状态重建：自动同步新旧调度器的状态，简化数据的一致性维护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07FA7A-14A0-482F-930D-27280C2404C5}"/>
              </a:ext>
            </a:extLst>
          </p:cNvPr>
          <p:cNvSpPr txBox="1"/>
          <p:nvPr/>
        </p:nvSpPr>
        <p:spPr>
          <a:xfrm>
            <a:off x="913350" y="3364598"/>
            <a:ext cx="169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5E923D"/>
                </a:solidFill>
                <a:latin typeface="+mn-ea"/>
              </a:rPr>
              <a:t>热升级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177907-1D2D-2119-C0D0-0CC5A5F18FFE}"/>
              </a:ext>
            </a:extLst>
          </p:cNvPr>
          <p:cNvSpPr/>
          <p:nvPr/>
        </p:nvSpPr>
        <p:spPr>
          <a:xfrm>
            <a:off x="908332" y="389594"/>
            <a:ext cx="719934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kumimoji="1" lang="en-GB" altLang="zh-CN" sz="3600" b="1" dirty="0">
                <a:solidFill>
                  <a:srgbClr val="5E923D"/>
                </a:solidFill>
                <a:latin typeface="+mn-ea"/>
                <a:cs typeface="Dubai Medium" panose="020B0503030403030204" pitchFamily="34" charset="-78"/>
              </a:rPr>
              <a:t>Plugsched</a:t>
            </a:r>
            <a:r>
              <a:rPr kumimoji="1" lang="zh-CN" altLang="en-US" sz="3600" b="1" dirty="0">
                <a:solidFill>
                  <a:srgbClr val="5E923D"/>
                </a:solidFill>
                <a:latin typeface="+mn-ea"/>
                <a:cs typeface="Dubai Medium" panose="020B0503030403030204" pitchFamily="34" charset="-78"/>
              </a:rPr>
              <a:t> 设计方案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8B3DC257-E627-6B5C-2FF9-D9341C027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08" y="1224983"/>
            <a:ext cx="4217987" cy="367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1BC3B26-BE5B-4F5E-95A5-A07A340A0D3D}"/>
              </a:ext>
            </a:extLst>
          </p:cNvPr>
          <p:cNvGrpSpPr/>
          <p:nvPr/>
        </p:nvGrpSpPr>
        <p:grpSpPr>
          <a:xfrm>
            <a:off x="-908050" y="-1727796"/>
            <a:ext cx="10738156" cy="6951674"/>
            <a:chOff x="-908050" y="-1727796"/>
            <a:chExt cx="10738156" cy="6951674"/>
          </a:xfrm>
        </p:grpSpPr>
        <p:pic>
          <p:nvPicPr>
            <p:cNvPr id="19" name="Picture 18" descr="Shape, square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223878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3559175" y="-1727796"/>
              <a:ext cx="2025650" cy="4292600"/>
            </a:xfrm>
            <a:prstGeom prst="roundRect">
              <a:avLst>
                <a:gd name="adj" fmla="val 50000"/>
              </a:avLst>
            </a:prstGeom>
            <a:gradFill>
              <a:gsLst>
                <a:gs pos="1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48985" y="1675945"/>
              <a:ext cx="2175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PART</a:t>
              </a:r>
              <a:r>
                <a:rPr kumimoji="1" lang="zh-CN" altLang="en-US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Five</a:t>
              </a:r>
              <a:endPara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7459784">
              <a:off x="-908050" y="326613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014007" y="-44298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pic>
          <p:nvPicPr>
            <p:cNvPr id="26" name="Picture 25" descr="Text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0466" y="4404250"/>
              <a:ext cx="956697" cy="71773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528620" y="246959"/>
              <a:ext cx="20958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0" dirty="0">
                  <a:ln>
                    <a:solidFill>
                      <a:srgbClr val="CAD5E2"/>
                    </a:solidFill>
                  </a:ln>
                  <a:solidFill>
                    <a:srgbClr val="5E923D"/>
                  </a:solidFill>
                  <a:latin typeface="Source Han Sans CN Light" panose="020B0300000000000000" pitchFamily="34" charset="-128"/>
                  <a:ea typeface="Source Han Sans CN Light" panose="020B0300000000000000" pitchFamily="34" charset="-128"/>
                </a:rPr>
                <a:t>05</a:t>
              </a:r>
              <a:endParaRPr kumimoji="1" lang="zh-CN" altLang="en-US" sz="12000" dirty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endParaRPr>
            </a:p>
          </p:txBody>
        </p:sp>
        <p:pic>
          <p:nvPicPr>
            <p:cNvPr id="23" name="Picture 22" descr="A picture containing icon&#10;&#10;Description automatically generate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320" y="-584186"/>
              <a:ext cx="7437309" cy="5347303"/>
            </a:xfrm>
            <a:prstGeom prst="rect">
              <a:avLst/>
            </a:prstGeom>
          </p:spPr>
        </p:pic>
      </p:grpSp>
      <p:sp>
        <p:nvSpPr>
          <p:cNvPr id="27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FD31B6-83B2-4EB5-ABC1-DCC513F2139D}"/>
              </a:ext>
            </a:extLst>
          </p:cNvPr>
          <p:cNvSpPr txBox="1"/>
          <p:nvPr/>
        </p:nvSpPr>
        <p:spPr>
          <a:xfrm>
            <a:off x="2609231" y="2746979"/>
            <a:ext cx="399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Plugsched</a:t>
            </a:r>
            <a:r>
              <a:rPr kumimoji="1" lang="zh-CN" alt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操作演示</a:t>
            </a:r>
          </a:p>
        </p:txBody>
      </p:sp>
    </p:spTree>
    <p:extLst>
      <p:ext uri="{BB962C8B-B14F-4D97-AF65-F5344CB8AC3E}">
        <p14:creationId xmlns:p14="http://schemas.microsoft.com/office/powerpoint/2010/main" val="13880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ackground patter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73" y="3543062"/>
            <a:ext cx="317500" cy="1917700"/>
          </a:xfrm>
          <a:prstGeom prst="rect">
            <a:avLst/>
          </a:prstGeom>
        </p:spPr>
      </p:pic>
      <p:pic>
        <p:nvPicPr>
          <p:cNvPr id="22" name="Picture 21" descr="Shape, circle&#10;&#10;Description automatically generated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795769" y="-587635"/>
            <a:ext cx="1820764" cy="18097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42764" y="868410"/>
            <a:ext cx="6402142" cy="717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kumimoji="1" lang="en-US" altLang="zh-CN" sz="5000" b="1" dirty="0">
                <a:solidFill>
                  <a:srgbClr val="5E923D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THANKS</a:t>
            </a:r>
            <a:endParaRPr kumimoji="1" lang="zh-CN" altLang="en-US" sz="5000" b="1" dirty="0">
              <a:solidFill>
                <a:srgbClr val="5E923D"/>
              </a:solidFill>
              <a:latin typeface="Avenir Black" panose="02000503020000020003" pitchFamily="2" charset="0"/>
              <a:ea typeface="Source Han Sans CN Heavy" panose="020B0500000000000000" pitchFamily="34" charset="-128"/>
              <a:cs typeface="Dubai Medium" panose="020B0503030403030204" pitchFamily="34" charset="-78"/>
            </a:endParaRPr>
          </a:p>
        </p:txBody>
      </p:sp>
      <p:pic>
        <p:nvPicPr>
          <p:cNvPr id="3" name="Picture 2" descr="Shape, circl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9101" y="3172745"/>
            <a:ext cx="1828800" cy="18288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08" y="860747"/>
            <a:ext cx="565150" cy="56515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 with medium confiden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266" y="-593866"/>
            <a:ext cx="593223" cy="2117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47731" y="451683"/>
            <a:ext cx="78092" cy="1111313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pic>
        <p:nvPicPr>
          <p:cNvPr id="4" name="Picture 3" descr="A red square with black text&#10;&#10;Description automatically generated with low confidence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8379939" y="4336596"/>
            <a:ext cx="660195" cy="653119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/>
          <p:cNvPicPr>
            <a:picLocks noChangeAspect="1"/>
          </p:cNvPicPr>
          <p:nvPr/>
        </p:nvPicPr>
        <p:blipFill>
          <a:blip r:embed="rId11">
            <a:alphaModFix amt="77000"/>
          </a:blip>
          <a:stretch>
            <a:fillRect/>
          </a:stretch>
        </p:blipFill>
        <p:spPr>
          <a:xfrm>
            <a:off x="4836679" y="207628"/>
            <a:ext cx="4203455" cy="5143500"/>
          </a:xfrm>
          <a:prstGeom prst="rect">
            <a:avLst/>
          </a:prstGeom>
        </p:spPr>
      </p:pic>
      <p:sp>
        <p:nvSpPr>
          <p:cNvPr id="35" name="文本框 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65B1FE-05C5-4851-915F-6531164C80CE}"/>
              </a:ext>
            </a:extLst>
          </p:cNvPr>
          <p:cNvSpPr/>
          <p:nvPr/>
        </p:nvSpPr>
        <p:spPr>
          <a:xfrm>
            <a:off x="839626" y="1485262"/>
            <a:ext cx="2400846" cy="3106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autami" panose="020B0502040204020203" pitchFamily="34" charset="0"/>
              </a:rPr>
              <a:t>欢迎大家扫码关注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2C8C9CB-2831-4E65-A2CA-99752E5CB524}"/>
              </a:ext>
            </a:extLst>
          </p:cNvPr>
          <p:cNvGrpSpPr/>
          <p:nvPr/>
        </p:nvGrpSpPr>
        <p:grpSpPr>
          <a:xfrm>
            <a:off x="862350" y="2024663"/>
            <a:ext cx="4952996" cy="2032004"/>
            <a:chOff x="768667" y="2365774"/>
            <a:chExt cx="4952996" cy="2032004"/>
          </a:xfrm>
        </p:grpSpPr>
        <p:pic>
          <p:nvPicPr>
            <p:cNvPr id="25" name="图片 24" descr="lQLPDhtZa_IU1Q3MxczUsMe8nPed0cfoAmMugRtAZwA_212_197">
              <a:extLst>
                <a:ext uri="{FF2B5EF4-FFF2-40B4-BE49-F238E27FC236}">
                  <a16:creationId xmlns:a16="http://schemas.microsoft.com/office/drawing/2014/main" id="{0CCE492B-A573-43D8-8D67-1CB82575D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9797" y="2365774"/>
              <a:ext cx="1699260" cy="1573530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A0C84DA-5B7F-45BE-A473-6AC699FD7C4A}"/>
                </a:ext>
              </a:extLst>
            </p:cNvPr>
            <p:cNvSpPr/>
            <p:nvPr/>
          </p:nvSpPr>
          <p:spPr>
            <a:xfrm>
              <a:off x="768667" y="4087144"/>
              <a:ext cx="2400846" cy="31063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kumimoji="1"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autami" panose="020B0502040204020203" pitchFamily="34" charset="0"/>
                  <a:ea typeface="Source Han Sans CN Light" panose="020B0300000000000000" pitchFamily="34" charset="-128"/>
                  <a:cs typeface="Gautami" panose="020B0502040204020203" pitchFamily="34" charset="0"/>
                </a:rPr>
                <a:t>公众号：</a:t>
              </a:r>
              <a:endParaRPr kumimoji="1"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Gautami" panose="020B0502040204020203" pitchFamily="34" charset="0"/>
                <a:ea typeface="Source Han Sans CN Light" panose="020B0300000000000000" pitchFamily="34" charset="-128"/>
                <a:cs typeface="Gautami" panose="020B0502040204020203" pitchFamily="34" charset="0"/>
              </a:endParaRPr>
            </a:p>
            <a:p>
              <a:r>
                <a:rPr kumimoji="1"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autami" panose="020B0502040204020203" pitchFamily="34" charset="0"/>
                  <a:ea typeface="Source Han Sans CN Light" panose="020B0300000000000000" pitchFamily="34" charset="-128"/>
                  <a:cs typeface="Gautami" panose="020B0502040204020203" pitchFamily="34" charset="0"/>
                </a:rPr>
                <a:t>OpenAnolis</a:t>
              </a:r>
              <a:r>
                <a:rPr kumimoji="1"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autami" panose="020B0502040204020203" pitchFamily="34" charset="0"/>
                  <a:ea typeface="Source Han Sans CN Light" panose="020B0300000000000000" pitchFamily="34" charset="-128"/>
                  <a:cs typeface="Gautami" panose="020B0502040204020203" pitchFamily="34" charset="0"/>
                </a:rPr>
                <a:t>龙蜥</a:t>
              </a:r>
              <a:endParaRPr lang="zh-CN" altLang="en-US" sz="1400" b="1" dirty="0">
                <a:highlight>
                  <a:srgbClr val="FFFF00"/>
                </a:highligh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A93792A-0A0F-4444-A216-F469AFC3A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1269" t="25299" r="11800" b="15688"/>
            <a:stretch/>
          </p:blipFill>
          <p:spPr>
            <a:xfrm>
              <a:off x="3353238" y="2365774"/>
              <a:ext cx="1554006" cy="157353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CE174EE-4484-459B-B347-DAB9812EA3D4}"/>
                </a:ext>
              </a:extLst>
            </p:cNvPr>
            <p:cNvSpPr/>
            <p:nvPr/>
          </p:nvSpPr>
          <p:spPr>
            <a:xfrm>
              <a:off x="3320817" y="4087145"/>
              <a:ext cx="2400846" cy="31063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kumimoji="1"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autami" panose="020B0502040204020203" pitchFamily="34" charset="0"/>
                  <a:ea typeface="Source Han Sans CN Light" panose="020B0300000000000000" pitchFamily="34" charset="-128"/>
                  <a:cs typeface="Gautami" panose="020B0502040204020203" pitchFamily="34" charset="0"/>
                </a:rPr>
                <a:t>钉钉群聊：</a:t>
              </a:r>
              <a:endParaRPr kumimoji="1"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Gautami" panose="020B0502040204020203" pitchFamily="34" charset="0"/>
                <a:ea typeface="Source Han Sans CN Light" panose="020B0300000000000000" pitchFamily="34" charset="-128"/>
                <a:cs typeface="Gautami" panose="020B0502040204020203" pitchFamily="34" charset="0"/>
              </a:endParaRPr>
            </a:p>
            <a:p>
              <a:r>
                <a:rPr kumimoji="1"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autami" panose="020B0502040204020203" pitchFamily="34" charset="0"/>
                  <a:ea typeface="Source Han Sans CN Light" panose="020B0300000000000000" pitchFamily="34" charset="-128"/>
                  <a:cs typeface="Gautami" panose="020B0502040204020203" pitchFamily="34" charset="0"/>
                </a:rPr>
                <a:t>OpenAnolis Kernel SIG</a:t>
              </a:r>
              <a:endPara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ackground patter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83" y="3290994"/>
            <a:ext cx="317500" cy="1917700"/>
          </a:xfrm>
          <a:prstGeom prst="rect">
            <a:avLst/>
          </a:prstGeom>
        </p:spPr>
      </p:pic>
      <p:pic>
        <p:nvPicPr>
          <p:cNvPr id="22" name="Picture 21" descr="Shape, circle&#10;&#10;Description automatically generated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730685" y="-377531"/>
            <a:ext cx="1820764" cy="1809795"/>
          </a:xfrm>
          <a:prstGeom prst="rect">
            <a:avLst/>
          </a:prstGeom>
        </p:spPr>
      </p:pic>
      <p:pic>
        <p:nvPicPr>
          <p:cNvPr id="3" name="Picture 2" descr="Shape, circl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947" y="3185118"/>
            <a:ext cx="1828800" cy="18288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08" y="860747"/>
            <a:ext cx="565150" cy="56515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 with medium confiden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266" y="-593866"/>
            <a:ext cx="593223" cy="2117863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61645" y="106045"/>
            <a:ext cx="1123950" cy="84264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35740" y="350744"/>
            <a:ext cx="3052854" cy="7443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4500"/>
              </a:lnSpc>
            </a:pPr>
            <a:r>
              <a:rPr kumimoji="1" lang="en-US" altLang="zh-CN" sz="4400" b="1" spc="7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Q&amp;A</a:t>
            </a:r>
            <a:r>
              <a:rPr kumimoji="1" lang="zh-CN" altLang="en-US" sz="4400" b="1" spc="7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环节</a:t>
            </a:r>
            <a:endParaRPr kumimoji="1" lang="zh-CN" altLang="en-US" sz="4400" b="1" spc="7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图片 10" descr="动作-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108" y="-95500"/>
            <a:ext cx="918958" cy="1121129"/>
          </a:xfrm>
          <a:prstGeom prst="rect">
            <a:avLst/>
          </a:prstGeom>
        </p:spPr>
      </p:pic>
      <p:pic>
        <p:nvPicPr>
          <p:cNvPr id="8" name="Picture 3" descr="A red square with black text&#10;&#10;Description automatically generated with low confidence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8376053" y="4386136"/>
            <a:ext cx="660195" cy="6531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F6CA95-633B-4EE8-8A4D-8CE236A7A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7993" y="1423586"/>
            <a:ext cx="4857643" cy="28660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17B450-9AAB-492E-BA94-B7A0BAEEA7D8}"/>
              </a:ext>
            </a:extLst>
          </p:cNvPr>
          <p:cNvSpPr/>
          <p:nvPr/>
        </p:nvSpPr>
        <p:spPr>
          <a:xfrm>
            <a:off x="2676587" y="4402062"/>
            <a:ext cx="4427804" cy="3106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积极与讲师互动，也有机会获得</a:t>
            </a:r>
            <a:r>
              <a:rPr lang="zh-CN" altLang="en-US" sz="1400" b="1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社区小礼品</a:t>
            </a:r>
            <a:r>
              <a:rPr lang="zh-CN" altLang="en-US" sz="14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哦</a:t>
            </a:r>
            <a:r>
              <a:rPr lang="en-US" altLang="zh-CN" sz="14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~</a:t>
            </a:r>
            <a:endParaRPr lang="zh-CN" altLang="en-US" sz="1400" b="1" dirty="0">
              <a:highlight>
                <a:srgbClr val="FFFF00"/>
              </a:highligh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54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ackground patter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06" y="3543062"/>
            <a:ext cx="317500" cy="1917700"/>
          </a:xfrm>
          <a:prstGeom prst="rect">
            <a:avLst/>
          </a:prstGeom>
        </p:spPr>
      </p:pic>
      <p:pic>
        <p:nvPicPr>
          <p:cNvPr id="22" name="Picture 21" descr="Shape, circle&#10;&#10;Description automatically generated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730685" y="-377531"/>
            <a:ext cx="1820764" cy="1809795"/>
          </a:xfrm>
          <a:prstGeom prst="rect">
            <a:avLst/>
          </a:prstGeom>
        </p:spPr>
      </p:pic>
      <p:pic>
        <p:nvPicPr>
          <p:cNvPr id="3" name="Picture 2" descr="Shape, circl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8363" y="3138783"/>
            <a:ext cx="1828800" cy="18288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08" y="860747"/>
            <a:ext cx="565150" cy="56515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 with medium confiden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266" y="-593866"/>
            <a:ext cx="593223" cy="2117863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61645" y="106045"/>
            <a:ext cx="1123950" cy="842645"/>
          </a:xfrm>
          <a:prstGeom prst="rect">
            <a:avLst/>
          </a:prstGeom>
        </p:spPr>
      </p:pic>
      <p:pic>
        <p:nvPicPr>
          <p:cNvPr id="4" name="Picture 3" descr="A red square with black text&#10;&#10;Description automatically generated with low confidence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376053" y="4386136"/>
            <a:ext cx="660195" cy="653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183877" y="498491"/>
            <a:ext cx="4666102" cy="7443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4500"/>
              </a:lnSpc>
            </a:pPr>
            <a:r>
              <a:rPr kumimoji="1" lang="zh-CN" altLang="en-US" sz="4400" b="1" spc="7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关于回放</a:t>
            </a:r>
            <a:r>
              <a:rPr kumimoji="1" lang="en-US" altLang="zh-CN" sz="4400" b="1" spc="7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</a:t>
            </a:r>
            <a:r>
              <a:rPr kumimoji="1" lang="zh-CN" altLang="en-US" sz="4400" b="1" spc="7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课件</a:t>
            </a:r>
            <a:endParaRPr kumimoji="1" lang="zh-CN" altLang="en-US" sz="4400" b="1" spc="7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图片 10" descr="动作-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2681" y="-111546"/>
            <a:ext cx="918958" cy="112112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C4E2C44-161F-405D-9AAC-E33A815C40F4}"/>
              </a:ext>
            </a:extLst>
          </p:cNvPr>
          <p:cNvSpPr/>
          <p:nvPr/>
        </p:nvSpPr>
        <p:spPr>
          <a:xfrm>
            <a:off x="4067724" y="3980879"/>
            <a:ext cx="2319092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6D4F9BA-53C7-4402-A0DB-05A2D2C51299}"/>
              </a:ext>
            </a:extLst>
          </p:cNvPr>
          <p:cNvSpPr/>
          <p:nvPr/>
        </p:nvSpPr>
        <p:spPr>
          <a:xfrm>
            <a:off x="1744048" y="1547789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pc="7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往期回放合集</a:t>
            </a:r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FAD87BA-7CDF-4224-99BE-109FC494E6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5452" y="2161626"/>
            <a:ext cx="2120833" cy="212950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81CBD67-E379-4C9A-861A-228067AB770B}"/>
              </a:ext>
            </a:extLst>
          </p:cNvPr>
          <p:cNvSpPr/>
          <p:nvPr/>
        </p:nvSpPr>
        <p:spPr>
          <a:xfrm>
            <a:off x="4890489" y="1553842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pc="7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往期课件合集</a:t>
            </a:r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7F8C215-ABBE-4F96-9470-E914899151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105" y="2185861"/>
            <a:ext cx="2209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ackground patter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83" y="3290994"/>
            <a:ext cx="317500" cy="1917700"/>
          </a:xfrm>
          <a:prstGeom prst="rect">
            <a:avLst/>
          </a:prstGeom>
        </p:spPr>
      </p:pic>
      <p:pic>
        <p:nvPicPr>
          <p:cNvPr id="22" name="Picture 21" descr="Shape, circle&#10;&#10;Description automatically generated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730685" y="-377531"/>
            <a:ext cx="1820764" cy="1809795"/>
          </a:xfrm>
          <a:prstGeom prst="rect">
            <a:avLst/>
          </a:prstGeom>
        </p:spPr>
      </p:pic>
      <p:pic>
        <p:nvPicPr>
          <p:cNvPr id="3" name="Picture 2" descr="Shape, circl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947" y="3185118"/>
            <a:ext cx="1828800" cy="18288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08" y="860747"/>
            <a:ext cx="565150" cy="56515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 with medium confiden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266" y="-593866"/>
            <a:ext cx="593223" cy="2117863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61645" y="106045"/>
            <a:ext cx="1123950" cy="84264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267260" y="350744"/>
            <a:ext cx="2821333" cy="7443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4500"/>
              </a:lnSpc>
            </a:pPr>
            <a:r>
              <a:rPr kumimoji="1" lang="zh-CN" altLang="en-US" sz="4400" b="1" spc="7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抽奖活动</a:t>
            </a:r>
            <a:endParaRPr kumimoji="1" lang="zh-CN" altLang="en-US" sz="4400" b="1" spc="7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图片 10" descr="动作-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108" y="-95500"/>
            <a:ext cx="918958" cy="11211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12273" y="1918919"/>
            <a:ext cx="1847199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600" b="1"/>
              <a:t>奖品</a:t>
            </a:r>
            <a:endParaRPr lang="en-US" altLang="zh-CN" sz="1600" b="1"/>
          </a:p>
        </p:txBody>
      </p:sp>
      <p:sp>
        <p:nvSpPr>
          <p:cNvPr id="9" name="矩形 8"/>
          <p:cNvSpPr/>
          <p:nvPr/>
        </p:nvSpPr>
        <p:spPr>
          <a:xfrm>
            <a:off x="5101131" y="3727386"/>
            <a:ext cx="3409852" cy="68337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2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、奖品：小龙抱枕、龙蜥徽章、龙蜥笔本套装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中奖后，公众号后台回复“兑奖”</a:t>
            </a:r>
            <a:r>
              <a:rPr lang="zh-CN" altLang="en-US" sz="1200" b="1">
                <a:highlight>
                  <a:srgbClr val="FFFF00"/>
                </a:highligh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填写兑奖信息</a:t>
            </a:r>
            <a:endParaRPr lang="zh-CN" altLang="en-US" sz="1200" b="1" dirty="0">
              <a:highlight>
                <a:srgbClr val="FFFF00"/>
              </a:highligh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40430" y="3744139"/>
            <a:ext cx="2746265" cy="62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、关注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en-US" altLang="zh-CN" sz="1200" b="1">
                <a:highlight>
                  <a:srgbClr val="FFFF00"/>
                </a:highligh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OpenAnolis</a:t>
            </a:r>
            <a:r>
              <a:rPr lang="zh-CN" altLang="en-US" sz="1200" b="1">
                <a:highlight>
                  <a:srgbClr val="FFFF00"/>
                </a:highligh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龙蜥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】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公众号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回复口令“</a:t>
            </a:r>
            <a:r>
              <a:rPr lang="zh-CN" altLang="en-US" sz="1200" b="1">
                <a:solidFill>
                  <a:srgbClr val="70AD4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每周三相约龙蜥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”参与抽奖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箭头: 下 38"/>
          <p:cNvSpPr/>
          <p:nvPr/>
        </p:nvSpPr>
        <p:spPr>
          <a:xfrm rot="16200000">
            <a:off x="3892522" y="1940034"/>
            <a:ext cx="368050" cy="94241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pic>
        <p:nvPicPr>
          <p:cNvPr id="8" name="Picture 3" descr="A red square with black text&#10;&#10;Description automatically generated with low confidence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8376053" y="4386136"/>
            <a:ext cx="660195" cy="653119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1353624" y="1353624"/>
            <a:ext cx="1699260" cy="2172335"/>
            <a:chOff x="1722" y="1189"/>
            <a:chExt cx="2676" cy="342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1"/>
            <a:srcRect l="455" t="30070" r="32536" b="14683"/>
            <a:stretch>
              <a:fillRect/>
            </a:stretch>
          </p:blipFill>
          <p:spPr>
            <a:xfrm>
              <a:off x="1752" y="3676"/>
              <a:ext cx="2619" cy="934"/>
            </a:xfrm>
            <a:prstGeom prst="rect">
              <a:avLst/>
            </a:prstGeom>
          </p:spPr>
        </p:pic>
        <p:pic>
          <p:nvPicPr>
            <p:cNvPr id="12" name="图片 11" descr="lQLPDhtZa_IU1Q3MxczUsMe8nPed0cfoAmMugRtAZwA_212_19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22" y="1189"/>
              <a:ext cx="2676" cy="2478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D38CA12-0C80-418E-B967-DF2F3141A71F}"/>
              </a:ext>
            </a:extLst>
          </p:cNvPr>
          <p:cNvGrpSpPr/>
          <p:nvPr/>
        </p:nvGrpSpPr>
        <p:grpSpPr>
          <a:xfrm>
            <a:off x="5194906" y="1432264"/>
            <a:ext cx="3080643" cy="2173193"/>
            <a:chOff x="4733925" y="1417516"/>
            <a:chExt cx="3080643" cy="217319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581096A-9E99-413D-B45D-3A261D45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3925" y="1419418"/>
              <a:ext cx="1269446" cy="2171291"/>
            </a:xfrm>
            <a:prstGeom prst="rect">
              <a:avLst/>
            </a:prstGeom>
            <a:ln w="19050">
              <a:solidFill>
                <a:srgbClr val="8FC078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C9D701-EF13-4244-9394-F098E8229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93804" y="1417516"/>
              <a:ext cx="1820764" cy="824601"/>
            </a:xfrm>
            <a:prstGeom prst="rect">
              <a:avLst/>
            </a:prstGeom>
            <a:ln w="19050">
              <a:solidFill>
                <a:srgbClr val="8FC078"/>
              </a:solidFill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F37D22E-BDD2-4AA0-B32A-2827905E1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8375" t="9615"/>
            <a:stretch/>
          </p:blipFill>
          <p:spPr>
            <a:xfrm>
              <a:off x="5993804" y="2272220"/>
              <a:ext cx="1820764" cy="1311116"/>
            </a:xfrm>
            <a:prstGeom prst="rect">
              <a:avLst/>
            </a:prstGeom>
            <a:ln w="19050">
              <a:solidFill>
                <a:srgbClr val="8FC078"/>
              </a:solidFill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0A37329-F6E7-4ED4-A221-76CFC4207493}"/>
              </a:ext>
            </a:extLst>
          </p:cNvPr>
          <p:cNvGrpSpPr/>
          <p:nvPr/>
        </p:nvGrpSpPr>
        <p:grpSpPr>
          <a:xfrm>
            <a:off x="-823235" y="352316"/>
            <a:ext cx="10790470" cy="5959497"/>
            <a:chOff x="-1025978" y="-837513"/>
            <a:chExt cx="10790470" cy="5959497"/>
          </a:xfrm>
        </p:grpSpPr>
        <p:pic>
          <p:nvPicPr>
            <p:cNvPr id="31" name="Picture 30" descr="A picture containing logo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25978" y="-837513"/>
              <a:ext cx="10790470" cy="5959497"/>
            </a:xfrm>
            <a:prstGeom prst="rect">
              <a:avLst/>
            </a:prstGeom>
          </p:spPr>
        </p:pic>
        <p:pic>
          <p:nvPicPr>
            <p:cNvPr id="30" name="Picture 29" descr="Graphical user interface, text, application&#10;&#10;Description automatically generated"/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8000466" y="4404251"/>
              <a:ext cx="956697" cy="717733"/>
            </a:xfrm>
            <a:prstGeom prst="rect">
              <a:avLst/>
            </a:prstGeom>
          </p:spPr>
        </p:pic>
      </p:grpSp>
      <p:sp>
        <p:nvSpPr>
          <p:cNvPr id="32" name="文本框 2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6969A0A-8F24-4463-B8A9-C9557F5F853F}"/>
              </a:ext>
            </a:extLst>
          </p:cNvPr>
          <p:cNvSpPr/>
          <p:nvPr/>
        </p:nvSpPr>
        <p:spPr>
          <a:xfrm>
            <a:off x="470863" y="2006864"/>
            <a:ext cx="263967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3000" b="1" dirty="0">
                <a:solidFill>
                  <a:schemeClr val="bg1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Gautami" panose="020B0502040204020203" pitchFamily="34" charset="0"/>
              </a:rPr>
              <a:t>Contents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D4E6EA1-8FE5-46F5-8E26-D12D2AA026C8}"/>
              </a:ext>
            </a:extLst>
          </p:cNvPr>
          <p:cNvSpPr txBox="1"/>
          <p:nvPr/>
        </p:nvSpPr>
        <p:spPr>
          <a:xfrm>
            <a:off x="1264989" y="1788691"/>
            <a:ext cx="1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spc="3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kumimoji="1" lang="zh-CN" altLang="en-US" sz="1000" spc="3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目录 </a:t>
            </a:r>
            <a:r>
              <a:rPr kumimoji="1" lang="en-US" altLang="zh-CN" sz="1000" spc="3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endParaRPr kumimoji="1" lang="zh-CN" altLang="en-US" sz="1000" spc="3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18C7BA-E7D0-4E2A-BF00-B245902B882B}"/>
              </a:ext>
            </a:extLst>
          </p:cNvPr>
          <p:cNvGrpSpPr/>
          <p:nvPr/>
        </p:nvGrpSpPr>
        <p:grpSpPr>
          <a:xfrm>
            <a:off x="3849294" y="825762"/>
            <a:ext cx="2570556" cy="333985"/>
            <a:chOff x="4929969" y="1045698"/>
            <a:chExt cx="2570556" cy="33398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D3BD235-1AE0-416D-820C-C1653DEB6027}"/>
                </a:ext>
              </a:extLst>
            </p:cNvPr>
            <p:cNvSpPr txBox="1"/>
            <p:nvPr/>
          </p:nvSpPr>
          <p:spPr>
            <a:xfrm>
              <a:off x="5500689" y="1045698"/>
              <a:ext cx="1999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Plugsched</a:t>
              </a:r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简介与背景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204FEC5-E7BA-4EEF-ABAA-F04B90EA2728}"/>
                </a:ext>
              </a:extLst>
            </p:cNvPr>
            <p:cNvSpPr txBox="1"/>
            <p:nvPr/>
          </p:nvSpPr>
          <p:spPr>
            <a:xfrm>
              <a:off x="4929969" y="1071906"/>
              <a:ext cx="647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01</a:t>
              </a:r>
              <a:r>
                <a:rPr kumimoji="1" lang="zh-CN" altLang="en-US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 </a:t>
              </a:r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/</a:t>
              </a:r>
              <a:endPara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7B66250-52D5-4DA7-BC22-EDC309D5821C}"/>
              </a:ext>
            </a:extLst>
          </p:cNvPr>
          <p:cNvSpPr txBox="1"/>
          <p:nvPr/>
        </p:nvSpPr>
        <p:spPr>
          <a:xfrm>
            <a:off x="3849294" y="1568334"/>
            <a:ext cx="64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accent6"/>
                </a:solidFill>
                <a:latin typeface="Avenir Black" panose="02000503020000020003" pitchFamily="2" charset="0"/>
              </a:rPr>
              <a:t>02</a:t>
            </a:r>
            <a:r>
              <a: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rPr>
              <a:t> </a:t>
            </a:r>
            <a:r>
              <a:rPr kumimoji="1" lang="en-US" altLang="zh-CN" sz="1400" b="1" dirty="0">
                <a:solidFill>
                  <a:schemeClr val="accent6"/>
                </a:solidFill>
                <a:latin typeface="Avenir Black" panose="02000503020000020003" pitchFamily="2" charset="0"/>
              </a:rPr>
              <a:t>/</a:t>
            </a:r>
            <a:endParaRPr kumimoji="1" lang="zh-CN" altLang="en-US" sz="1400" b="1" dirty="0">
              <a:solidFill>
                <a:schemeClr val="accent6"/>
              </a:solidFill>
              <a:latin typeface="Avenir Black" panose="02000503020000020003" pitchFamily="2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02357F5-15BC-4110-B74F-27663E28F4D3}"/>
              </a:ext>
            </a:extLst>
          </p:cNvPr>
          <p:cNvSpPr txBox="1"/>
          <p:nvPr/>
        </p:nvSpPr>
        <p:spPr>
          <a:xfrm>
            <a:off x="3849294" y="2284698"/>
            <a:ext cx="64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accent6"/>
                </a:solidFill>
                <a:latin typeface="Avenir Black" panose="02000503020000020003" pitchFamily="2" charset="0"/>
              </a:rPr>
              <a:t>03</a:t>
            </a:r>
            <a:r>
              <a: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rPr>
              <a:t> </a:t>
            </a:r>
            <a:r>
              <a:rPr kumimoji="1" lang="en-US" altLang="zh-CN" sz="1400" b="1" dirty="0">
                <a:solidFill>
                  <a:schemeClr val="accent6"/>
                </a:solidFill>
                <a:latin typeface="Avenir Black" panose="02000503020000020003" pitchFamily="2" charset="0"/>
              </a:rPr>
              <a:t>/</a:t>
            </a:r>
            <a:endParaRPr kumimoji="1" lang="zh-CN" altLang="en-US" sz="1400" b="1" dirty="0">
              <a:solidFill>
                <a:schemeClr val="accent6"/>
              </a:solidFill>
              <a:latin typeface="Avenir Black" panose="02000503020000020003" pitchFamily="2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51B8C23-AF93-4917-A2B1-6DA52BC433DE}"/>
              </a:ext>
            </a:extLst>
          </p:cNvPr>
          <p:cNvSpPr txBox="1"/>
          <p:nvPr/>
        </p:nvSpPr>
        <p:spPr>
          <a:xfrm>
            <a:off x="3849294" y="3001062"/>
            <a:ext cx="64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accent6"/>
                </a:solidFill>
                <a:latin typeface="Avenir Black" panose="02000503020000020003" pitchFamily="2" charset="0"/>
              </a:rPr>
              <a:t>04</a:t>
            </a:r>
            <a:r>
              <a: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rPr>
              <a:t> </a:t>
            </a:r>
            <a:r>
              <a:rPr kumimoji="1" lang="en-US" altLang="zh-CN" sz="1400" b="1" dirty="0">
                <a:solidFill>
                  <a:schemeClr val="accent6"/>
                </a:solidFill>
                <a:latin typeface="Avenir Black" panose="02000503020000020003" pitchFamily="2" charset="0"/>
              </a:rPr>
              <a:t>/</a:t>
            </a:r>
            <a:endParaRPr kumimoji="1" lang="zh-CN" altLang="en-US" sz="1400" b="1" dirty="0">
              <a:solidFill>
                <a:schemeClr val="accent6"/>
              </a:solidFill>
              <a:latin typeface="Avenir Black" panose="02000503020000020003" pitchFamily="2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6421CFF-E1F0-41B3-AA9C-02208E59E6B5}"/>
              </a:ext>
            </a:extLst>
          </p:cNvPr>
          <p:cNvGrpSpPr/>
          <p:nvPr/>
        </p:nvGrpSpPr>
        <p:grpSpPr>
          <a:xfrm>
            <a:off x="3849294" y="3690248"/>
            <a:ext cx="2460119" cy="334956"/>
            <a:chOff x="4929969" y="1044727"/>
            <a:chExt cx="2460119" cy="334956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1755C2F-FEE9-43FF-8943-E567F71D7206}"/>
                </a:ext>
              </a:extLst>
            </p:cNvPr>
            <p:cNvSpPr txBox="1"/>
            <p:nvPr/>
          </p:nvSpPr>
          <p:spPr>
            <a:xfrm>
              <a:off x="5390254" y="1044727"/>
              <a:ext cx="1999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Plugsched</a:t>
              </a:r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操作演示 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D9C2C15-B846-4EF4-9B59-6836F6599AB5}"/>
                </a:ext>
              </a:extLst>
            </p:cNvPr>
            <p:cNvSpPr txBox="1"/>
            <p:nvPr/>
          </p:nvSpPr>
          <p:spPr>
            <a:xfrm>
              <a:off x="4929969" y="1071906"/>
              <a:ext cx="647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05</a:t>
              </a:r>
              <a:r>
                <a:rPr kumimoji="1" lang="zh-CN" altLang="en-US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 </a:t>
              </a:r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/</a:t>
              </a:r>
              <a:endPara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576CE0F-8218-D4A4-8335-B22F95536930}"/>
              </a:ext>
            </a:extLst>
          </p:cNvPr>
          <p:cNvSpPr txBox="1"/>
          <p:nvPr/>
        </p:nvSpPr>
        <p:spPr>
          <a:xfrm>
            <a:off x="4243739" y="2984096"/>
            <a:ext cx="213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Plugsched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原理简介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8333B2-F776-E5D5-FE64-C04E3AC3F3E8}"/>
              </a:ext>
            </a:extLst>
          </p:cNvPr>
          <p:cNvSpPr txBox="1"/>
          <p:nvPr/>
        </p:nvSpPr>
        <p:spPr>
          <a:xfrm>
            <a:off x="4426133" y="1526173"/>
            <a:ext cx="199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Plugsched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优势及价值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B69BB84-DE53-7C03-53C4-A92AA6917011}"/>
              </a:ext>
            </a:extLst>
          </p:cNvPr>
          <p:cNvSpPr txBox="1"/>
          <p:nvPr/>
        </p:nvSpPr>
        <p:spPr>
          <a:xfrm>
            <a:off x="4348148" y="2267732"/>
            <a:ext cx="1922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Plugsched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应用场景</a:t>
            </a:r>
          </a:p>
        </p:txBody>
      </p:sp>
    </p:spTree>
    <p:extLst>
      <p:ext uri="{BB962C8B-B14F-4D97-AF65-F5344CB8AC3E}">
        <p14:creationId xmlns:p14="http://schemas.microsoft.com/office/powerpoint/2010/main" val="54334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1BC3B26-BE5B-4F5E-95A5-A07A340A0D3D}"/>
              </a:ext>
            </a:extLst>
          </p:cNvPr>
          <p:cNvGrpSpPr/>
          <p:nvPr/>
        </p:nvGrpSpPr>
        <p:grpSpPr>
          <a:xfrm>
            <a:off x="-908050" y="-1727796"/>
            <a:ext cx="10738156" cy="6951674"/>
            <a:chOff x="-908050" y="-1727796"/>
            <a:chExt cx="10738156" cy="6951674"/>
          </a:xfrm>
        </p:grpSpPr>
        <p:pic>
          <p:nvPicPr>
            <p:cNvPr id="19" name="Picture 18" descr="Shape, square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223878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3559175" y="-1727796"/>
              <a:ext cx="2025650" cy="4292600"/>
            </a:xfrm>
            <a:prstGeom prst="roundRect">
              <a:avLst>
                <a:gd name="adj" fmla="val 50000"/>
              </a:avLst>
            </a:prstGeom>
            <a:gradFill>
              <a:gsLst>
                <a:gs pos="1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559175" y="332864"/>
              <a:ext cx="20958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0" dirty="0">
                  <a:ln>
                    <a:solidFill>
                      <a:srgbClr val="CAD5E2"/>
                    </a:solidFill>
                  </a:ln>
                  <a:solidFill>
                    <a:srgbClr val="5E923D"/>
                  </a:solidFill>
                  <a:latin typeface="Source Han Sans CN Light" panose="020B0300000000000000" pitchFamily="34" charset="-128"/>
                  <a:ea typeface="Source Han Sans CN Light" panose="020B0300000000000000" pitchFamily="34" charset="-128"/>
                </a:rPr>
                <a:t>01</a:t>
              </a:r>
              <a:endParaRPr kumimoji="1" lang="zh-CN" altLang="en-US" sz="12000" dirty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348641" y="1731088"/>
              <a:ext cx="244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PART</a:t>
              </a:r>
              <a:r>
                <a:rPr kumimoji="1" lang="zh-CN" altLang="en-US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ONE</a:t>
              </a:r>
              <a:endPara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7459784">
              <a:off x="-908050" y="326613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3" name="Picture 22" descr="A picture containing icon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925" y="-152702"/>
              <a:ext cx="7437309" cy="5347303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8014007" y="-44298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pic>
          <p:nvPicPr>
            <p:cNvPr id="26" name="Picture 25" descr="Text&#10;&#10;Description automatically generate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0466" y="4404250"/>
              <a:ext cx="956697" cy="717734"/>
            </a:xfrm>
            <a:prstGeom prst="rect">
              <a:avLst/>
            </a:prstGeom>
          </p:spPr>
        </p:pic>
      </p:grpSp>
      <p:sp>
        <p:nvSpPr>
          <p:cNvPr id="27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FD31B6-83B2-4EB5-ABC1-DCC513F2139D}"/>
              </a:ext>
            </a:extLst>
          </p:cNvPr>
          <p:cNvSpPr txBox="1"/>
          <p:nvPr/>
        </p:nvSpPr>
        <p:spPr>
          <a:xfrm>
            <a:off x="2609231" y="2746979"/>
            <a:ext cx="399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Plugsched</a:t>
            </a:r>
            <a:r>
              <a:rPr kumimoji="1" lang="zh-CN" alt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简介与背景</a:t>
            </a:r>
          </a:p>
        </p:txBody>
      </p:sp>
    </p:spTree>
    <p:extLst>
      <p:ext uri="{BB962C8B-B14F-4D97-AF65-F5344CB8AC3E}">
        <p14:creationId xmlns:p14="http://schemas.microsoft.com/office/powerpoint/2010/main" val="144195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DE89785-4F08-400B-91F0-8E5A1B0A987D}"/>
              </a:ext>
            </a:extLst>
          </p:cNvPr>
          <p:cNvGrpSpPr/>
          <p:nvPr/>
        </p:nvGrpSpPr>
        <p:grpSpPr>
          <a:xfrm>
            <a:off x="-1765862" y="-469380"/>
            <a:ext cx="11667449" cy="6905567"/>
            <a:chOff x="-1765862" y="-469380"/>
            <a:chExt cx="11667449" cy="6905567"/>
          </a:xfrm>
        </p:grpSpPr>
        <p:pic>
          <p:nvPicPr>
            <p:cNvPr id="12" name="Picture 11" descr="A picture containing graphical user interface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65862" y="-469380"/>
              <a:ext cx="11667449" cy="6905567"/>
            </a:xfrm>
            <a:prstGeom prst="rect">
              <a:avLst/>
            </a:prstGeom>
          </p:spPr>
        </p:pic>
        <p:sp>
          <p:nvSpPr>
            <p:cNvPr id="2" name="椭圆 1"/>
            <p:cNvSpPr/>
            <p:nvPr/>
          </p:nvSpPr>
          <p:spPr>
            <a:xfrm>
              <a:off x="1304144" y="1589894"/>
              <a:ext cx="1963712" cy="19637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6" name="Picture 15" descr="Graphical user interface, text, application&#10;&#10;Description automatically generated"/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8000466" y="4404251"/>
              <a:ext cx="956697" cy="717733"/>
            </a:xfrm>
            <a:prstGeom prst="rect">
              <a:avLst/>
            </a:prstGeom>
          </p:spPr>
        </p:pic>
      </p:grpSp>
      <p:sp>
        <p:nvSpPr>
          <p:cNvPr id="17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07E44D-648F-4540-8721-D6D3C14DC086}"/>
              </a:ext>
            </a:extLst>
          </p:cNvPr>
          <p:cNvSpPr txBox="1"/>
          <p:nvPr/>
        </p:nvSpPr>
        <p:spPr>
          <a:xfrm>
            <a:off x="4049380" y="1318650"/>
            <a:ext cx="3522689" cy="663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3600" dirty="0">
                <a:solidFill>
                  <a:srgbClr val="5E923D"/>
                </a:solidFill>
              </a:rPr>
              <a:t>Plugsched</a:t>
            </a:r>
            <a:r>
              <a:rPr lang="zh-CN" altLang="en-US" sz="3600" dirty="0">
                <a:solidFill>
                  <a:srgbClr val="5E923D"/>
                </a:solidFill>
              </a:rPr>
              <a:t> 简介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54FEC6-97A7-42CE-8435-92E193F346B0}"/>
              </a:ext>
            </a:extLst>
          </p:cNvPr>
          <p:cNvSpPr/>
          <p:nvPr/>
        </p:nvSpPr>
        <p:spPr>
          <a:xfrm>
            <a:off x="4240298" y="2133846"/>
            <a:ext cx="4073152" cy="29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00C9967-359A-4012-B4E9-6F12925FA1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1342449" y="1622986"/>
            <a:ext cx="1887102" cy="18975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F473B6-87E5-0B9B-B9CB-6A0B5C47462B}"/>
              </a:ext>
            </a:extLst>
          </p:cNvPr>
          <p:cNvSpPr txBox="1"/>
          <p:nvPr/>
        </p:nvSpPr>
        <p:spPr>
          <a:xfrm>
            <a:off x="4069477" y="2133846"/>
            <a:ext cx="4682637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/>
              <a:t>Plugsched </a:t>
            </a:r>
            <a:r>
              <a:rPr lang="zh-CN" altLang="en-US" sz="1600"/>
              <a:t>是 </a:t>
            </a:r>
            <a:r>
              <a:rPr lang="en" altLang="zh-CN" sz="1600"/>
              <a:t>Linux </a:t>
            </a:r>
            <a:r>
              <a:rPr lang="zh-CN" altLang="en-US" sz="1600"/>
              <a:t>内核调度器子系统热升级的 </a:t>
            </a:r>
            <a:r>
              <a:rPr lang="en" altLang="zh-CN" sz="1600"/>
              <a:t>SDK</a:t>
            </a:r>
            <a:r>
              <a:rPr lang="zh-CN" altLang="en" sz="1600"/>
              <a:t>，</a:t>
            </a:r>
            <a:r>
              <a:rPr lang="zh-CN" altLang="en-US" sz="1600"/>
              <a:t>它可以实现在不重启系统、应用的情况下动态替换调度器子系统，毫秒级 </a:t>
            </a:r>
            <a:r>
              <a:rPr lang="en" altLang="zh-CN" sz="1600"/>
              <a:t>downtime </a:t>
            </a:r>
            <a:r>
              <a:rPr lang="zh-CN" altLang="en" sz="1600"/>
              <a:t>。</a:t>
            </a:r>
            <a:r>
              <a:rPr lang="en" altLang="zh-CN" sz="1600"/>
              <a:t>plugsched </a:t>
            </a:r>
            <a:r>
              <a:rPr lang="zh-CN" altLang="en-US" sz="1600"/>
              <a:t>可以对生产环境中的内核调度特性动态的进行增、删、改，以满足不同场景或应用的需求，且支持回滚。</a:t>
            </a:r>
            <a:endParaRPr kumimoji="1" lang="zh-CN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22F2DB2-A49C-445C-BB3D-5A0ADFF4FF54}"/>
              </a:ext>
            </a:extLst>
          </p:cNvPr>
          <p:cNvGrpSpPr/>
          <p:nvPr/>
        </p:nvGrpSpPr>
        <p:grpSpPr>
          <a:xfrm>
            <a:off x="-138598" y="-546272"/>
            <a:ext cx="10293496" cy="5881605"/>
            <a:chOff x="-138598" y="-546272"/>
            <a:chExt cx="10293496" cy="5881605"/>
          </a:xfrm>
        </p:grpSpPr>
        <p:pic>
          <p:nvPicPr>
            <p:cNvPr id="30" name="Picture 29" descr="A picture containing scene, outdoor, stage, light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alphaModFix amt="81000"/>
            </a:blip>
            <a:srcRect r="50463"/>
            <a:stretch>
              <a:fillRect/>
            </a:stretch>
          </p:blipFill>
          <p:spPr>
            <a:xfrm>
              <a:off x="-138598" y="-32163"/>
              <a:ext cx="3767624" cy="536749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213767" y="1569480"/>
              <a:ext cx="3128211" cy="1668830"/>
            </a:xfrm>
            <a:prstGeom prst="rect">
              <a:avLst/>
            </a:prstGeom>
            <a:solidFill>
              <a:srgbClr val="5E9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0264" y="-546272"/>
              <a:ext cx="2124634" cy="5367496"/>
            </a:xfrm>
            <a:prstGeom prst="rect">
              <a:avLst/>
            </a:prstGeom>
          </p:spPr>
        </p:pic>
        <p:pic>
          <p:nvPicPr>
            <p:cNvPr id="31" name="Picture 30" descr="Text&#10;&#10;Description automatically generate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745" y="-31297"/>
              <a:ext cx="956697" cy="717734"/>
            </a:xfrm>
            <a:prstGeom prst="rect">
              <a:avLst/>
            </a:prstGeom>
          </p:spPr>
        </p:pic>
      </p:grpSp>
      <p:sp>
        <p:nvSpPr>
          <p:cNvPr id="32" name="文本框 2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F0ED8C-F619-4965-B0FA-4608C01F734C}"/>
              </a:ext>
            </a:extLst>
          </p:cNvPr>
          <p:cNvGrpSpPr/>
          <p:nvPr/>
        </p:nvGrpSpPr>
        <p:grpSpPr>
          <a:xfrm>
            <a:off x="4734419" y="438756"/>
            <a:ext cx="3763790" cy="1056987"/>
            <a:chOff x="5109410" y="795978"/>
            <a:chExt cx="3763790" cy="105698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9C9124C-E673-4AC7-A512-8F75D6CD1B1D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E80286F-B39A-4671-A724-6E316BCB24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635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8034209-8A93-44CB-A109-01CFB7B02C9F}"/>
                </a:ext>
              </a:extLst>
            </p:cNvPr>
            <p:cNvSpPr/>
            <p:nvPr/>
          </p:nvSpPr>
          <p:spPr>
            <a:xfrm>
              <a:off x="5744989" y="1068135"/>
              <a:ext cx="312821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Linux </a:t>
              </a: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内核经过很多年的更新迭代，代码变得越来越繁重。调度器是内核最核心的子系统之一，它的结构复杂，与其它子系统紧密耦合，这使得开发和调试变得越发困难。此外，</a:t>
              </a:r>
              <a:r>
                <a:rPr lang="en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Linux </a:t>
              </a: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很少增加新的调度类，尤其是不太可能接受非通用或场景针对型的调度器，上游社区在调度领域发展缓慢。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B75019E-DF55-40C3-9CD3-BF1771321BA0}"/>
                </a:ext>
              </a:extLst>
            </p:cNvPr>
            <p:cNvSpPr txBox="1"/>
            <p:nvPr/>
          </p:nvSpPr>
          <p:spPr>
            <a:xfrm>
              <a:off x="5744990" y="795978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rgbClr val="487330"/>
                  </a:solidFill>
                  <a:latin typeface="+mn-ea"/>
                </a:rPr>
                <a:t>调度器迭代慢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1619A44-E53F-4CA3-BA47-A65DB1E47319}"/>
              </a:ext>
            </a:extLst>
          </p:cNvPr>
          <p:cNvGrpSpPr/>
          <p:nvPr/>
        </p:nvGrpSpPr>
        <p:grpSpPr>
          <a:xfrm>
            <a:off x="4734419" y="1580300"/>
            <a:ext cx="3763790" cy="1056987"/>
            <a:chOff x="5109410" y="795978"/>
            <a:chExt cx="3763790" cy="1056987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90DFC56-64C0-40BD-B4B1-F69ABAA28868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D3F387D-A15D-4679-9BC4-925160573D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635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89219FA-7565-41D1-8BEA-F7122FF6EE3D}"/>
                </a:ext>
              </a:extLst>
            </p:cNvPr>
            <p:cNvSpPr/>
            <p:nvPr/>
          </p:nvSpPr>
          <p:spPr>
            <a:xfrm>
              <a:off x="5744990" y="1068135"/>
              <a:ext cx="3128210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调度器内嵌 （</a:t>
              </a:r>
              <a:r>
                <a:rPr lang="en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built-in</a:t>
              </a:r>
              <a:r>
                <a:rPr lang="zh-CN" altLang="e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）</a:t>
              </a: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在内核中，上线调度器的优化或新特性需要升级内核版本。内核发布周期通常是数月之久，这将导致新的调度器无法及时应用在生产系统中。再者，要在集群范围升级新内核，涉及业务迁移和停机升级，对业务方来说代价昂贵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51C7FC2-0F77-4430-9440-99F1F55CE28D}"/>
                </a:ext>
              </a:extLst>
            </p:cNvPr>
            <p:cNvSpPr txBox="1"/>
            <p:nvPr/>
          </p:nvSpPr>
          <p:spPr>
            <a:xfrm>
              <a:off x="5744990" y="795978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rgbClr val="487330"/>
                  </a:solidFill>
                  <a:latin typeface="+mn-ea"/>
                </a:rPr>
                <a:t>升级内核困难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FCA4F79-8291-4AAC-9142-3DBB25149733}"/>
              </a:ext>
            </a:extLst>
          </p:cNvPr>
          <p:cNvGrpSpPr/>
          <p:nvPr/>
        </p:nvGrpSpPr>
        <p:grpSpPr>
          <a:xfrm>
            <a:off x="4734419" y="2726930"/>
            <a:ext cx="3763790" cy="1056987"/>
            <a:chOff x="5109410" y="795978"/>
            <a:chExt cx="3763790" cy="1056987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9D9AAD5-05A4-43D1-864C-187088CD0704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FFE5A42A-A1FB-46E2-AAAE-09B515A897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635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BE4FC5B-F456-4862-B07A-B00D72A49C18}"/>
                </a:ext>
              </a:extLst>
            </p:cNvPr>
            <p:cNvSpPr/>
            <p:nvPr/>
          </p:nvSpPr>
          <p:spPr>
            <a:xfrm>
              <a:off x="5744990" y="1068135"/>
              <a:ext cx="3128210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kpatch </a:t>
              </a: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和 </a:t>
              </a:r>
              <a:r>
                <a:rPr lang="en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livepatch </a:t>
              </a: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是函数粒度的热升级方案，可修改能力较弱，不能实现复杂的逻辑改动；</a:t>
              </a:r>
              <a:r>
                <a:rPr lang="en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eBPF </a:t>
              </a: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技术在内核网络中广泛应用，但现在调度器还不支持 </a:t>
              </a:r>
              <a:r>
                <a:rPr lang="en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ebpf hook</a:t>
              </a:r>
              <a:r>
                <a:rPr lang="zh-CN" altLang="e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，</a:t>
              </a: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将来即使支持，也只是实现局部策略的灵活修改，可修改能力同样较弱。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3762A8A-BAA9-4603-96F0-CD907691061D}"/>
                </a:ext>
              </a:extLst>
            </p:cNvPr>
            <p:cNvSpPr txBox="1"/>
            <p:nvPr/>
          </p:nvSpPr>
          <p:spPr>
            <a:xfrm>
              <a:off x="5744990" y="795978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rgbClr val="487330"/>
                  </a:solidFill>
                  <a:latin typeface="+mn-ea"/>
                </a:rPr>
                <a:t>无法升级子系统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D1AA1980-76C7-4CBD-92C7-96F58DD5F49A}"/>
              </a:ext>
            </a:extLst>
          </p:cNvPr>
          <p:cNvSpPr/>
          <p:nvPr/>
        </p:nvSpPr>
        <p:spPr>
          <a:xfrm>
            <a:off x="1232704" y="1726519"/>
            <a:ext cx="2880146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GB" altLang="zh-CN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Gautami" panose="020B0502040204020203" pitchFamily="34" charset="0"/>
              </a:rPr>
              <a:t>Plugsched</a:t>
            </a:r>
            <a:r>
              <a:rPr kumimoji="1" lang="zh-CN" alt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Gautami" panose="020B0502040204020203" pitchFamily="34" charset="0"/>
              </a:rPr>
              <a:t> 背景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26AE05A-40A6-EC95-4972-5B0B034D7A4C}"/>
              </a:ext>
            </a:extLst>
          </p:cNvPr>
          <p:cNvGrpSpPr/>
          <p:nvPr/>
        </p:nvGrpSpPr>
        <p:grpSpPr>
          <a:xfrm>
            <a:off x="4734419" y="3942594"/>
            <a:ext cx="3763790" cy="779988"/>
            <a:chOff x="5109410" y="795978"/>
            <a:chExt cx="3763790" cy="779988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6F4747F-B884-9C6D-0852-BA51A6EA321F}"/>
                </a:ext>
              </a:extLst>
            </p:cNvPr>
            <p:cNvSpPr/>
            <p:nvPr/>
          </p:nvSpPr>
          <p:spPr>
            <a:xfrm>
              <a:off x="5109410" y="890337"/>
              <a:ext cx="465221" cy="465221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FCF9B3AC-C660-4023-A3DD-1608643A9A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7756" y="1044762"/>
              <a:ext cx="275031" cy="182873"/>
            </a:xfrm>
            <a:custGeom>
              <a:avLst/>
              <a:gdLst>
                <a:gd name="T0" fmla="*/ 14246 w 2610"/>
                <a:gd name="T1" fmla="*/ 88691 h 1742"/>
                <a:gd name="T2" fmla="*/ 28607 w 2610"/>
                <a:gd name="T3" fmla="*/ 102932 h 1742"/>
                <a:gd name="T4" fmla="*/ 14246 w 2610"/>
                <a:gd name="T5" fmla="*/ 117174 h 1742"/>
                <a:gd name="T6" fmla="*/ 0 w 2610"/>
                <a:gd name="T7" fmla="*/ 102932 h 1742"/>
                <a:gd name="T8" fmla="*/ 14246 w 2610"/>
                <a:gd name="T9" fmla="*/ 88691 h 1742"/>
                <a:gd name="T10" fmla="*/ 70766 w 2610"/>
                <a:gd name="T11" fmla="*/ 88691 h 1742"/>
                <a:gd name="T12" fmla="*/ 85012 w 2610"/>
                <a:gd name="T13" fmla="*/ 102932 h 1742"/>
                <a:gd name="T14" fmla="*/ 70766 w 2610"/>
                <a:gd name="T15" fmla="*/ 117174 h 1742"/>
                <a:gd name="T16" fmla="*/ 56404 w 2610"/>
                <a:gd name="T17" fmla="*/ 102932 h 1742"/>
                <a:gd name="T18" fmla="*/ 70766 w 2610"/>
                <a:gd name="T19" fmla="*/ 88691 h 1742"/>
                <a:gd name="T20" fmla="*/ 127286 w 2610"/>
                <a:gd name="T21" fmla="*/ 88691 h 1742"/>
                <a:gd name="T22" fmla="*/ 141531 w 2610"/>
                <a:gd name="T23" fmla="*/ 102932 h 1742"/>
                <a:gd name="T24" fmla="*/ 127286 w 2610"/>
                <a:gd name="T25" fmla="*/ 117174 h 1742"/>
                <a:gd name="T26" fmla="*/ 112924 w 2610"/>
                <a:gd name="T27" fmla="*/ 102932 h 1742"/>
                <a:gd name="T28" fmla="*/ 127286 w 2610"/>
                <a:gd name="T29" fmla="*/ 88691 h 1742"/>
                <a:gd name="T30" fmla="*/ 183574 w 2610"/>
                <a:gd name="T31" fmla="*/ 88691 h 1742"/>
                <a:gd name="T32" fmla="*/ 197936 w 2610"/>
                <a:gd name="T33" fmla="*/ 102932 h 1742"/>
                <a:gd name="T34" fmla="*/ 183574 w 2610"/>
                <a:gd name="T35" fmla="*/ 117174 h 1742"/>
                <a:gd name="T36" fmla="*/ 169328 w 2610"/>
                <a:gd name="T37" fmla="*/ 102932 h 1742"/>
                <a:gd name="T38" fmla="*/ 183574 w 2610"/>
                <a:gd name="T39" fmla="*/ 88691 h 1742"/>
                <a:gd name="T40" fmla="*/ 299509 w 2610"/>
                <a:gd name="T41" fmla="*/ 93206 h 1742"/>
                <a:gd name="T42" fmla="*/ 210444 w 2610"/>
                <a:gd name="T43" fmla="*/ 4168 h 1742"/>
                <a:gd name="T44" fmla="*/ 192955 w 2610"/>
                <a:gd name="T45" fmla="*/ 6831 h 1742"/>
                <a:gd name="T46" fmla="*/ 190292 w 2610"/>
                <a:gd name="T47" fmla="*/ 24315 h 1742"/>
                <a:gd name="T48" fmla="*/ 266732 w 2610"/>
                <a:gd name="T49" fmla="*/ 100848 h 1742"/>
                <a:gd name="T50" fmla="*/ 190292 w 2610"/>
                <a:gd name="T51" fmla="*/ 177266 h 1742"/>
                <a:gd name="T52" fmla="*/ 192955 w 2610"/>
                <a:gd name="T53" fmla="*/ 194749 h 1742"/>
                <a:gd name="T54" fmla="*/ 210444 w 2610"/>
                <a:gd name="T55" fmla="*/ 197412 h 1742"/>
                <a:gd name="T56" fmla="*/ 299625 w 2610"/>
                <a:gd name="T57" fmla="*/ 108374 h 1742"/>
                <a:gd name="T58" fmla="*/ 301942 w 2610"/>
                <a:gd name="T59" fmla="*/ 100848 h 1742"/>
                <a:gd name="T60" fmla="*/ 299509 w 2610"/>
                <a:gd name="T61" fmla="*/ 93206 h 174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10" h="1742">
                  <a:moveTo>
                    <a:pt x="123" y="766"/>
                  </a:moveTo>
                  <a:cubicBezTo>
                    <a:pt x="191" y="766"/>
                    <a:pt x="247" y="821"/>
                    <a:pt x="247" y="889"/>
                  </a:cubicBezTo>
                  <a:cubicBezTo>
                    <a:pt x="247" y="957"/>
                    <a:pt x="191" y="1012"/>
                    <a:pt x="123" y="1012"/>
                  </a:cubicBezTo>
                  <a:cubicBezTo>
                    <a:pt x="55" y="1012"/>
                    <a:pt x="0" y="957"/>
                    <a:pt x="0" y="889"/>
                  </a:cubicBezTo>
                  <a:cubicBezTo>
                    <a:pt x="0" y="821"/>
                    <a:pt x="55" y="766"/>
                    <a:pt x="123" y="766"/>
                  </a:cubicBezTo>
                  <a:close/>
                  <a:moveTo>
                    <a:pt x="611" y="766"/>
                  </a:moveTo>
                  <a:cubicBezTo>
                    <a:pt x="679" y="766"/>
                    <a:pt x="734" y="821"/>
                    <a:pt x="734" y="889"/>
                  </a:cubicBezTo>
                  <a:cubicBezTo>
                    <a:pt x="734" y="957"/>
                    <a:pt x="679" y="1012"/>
                    <a:pt x="611" y="1012"/>
                  </a:cubicBezTo>
                  <a:cubicBezTo>
                    <a:pt x="543" y="1012"/>
                    <a:pt x="487" y="957"/>
                    <a:pt x="487" y="889"/>
                  </a:cubicBezTo>
                  <a:cubicBezTo>
                    <a:pt x="487" y="821"/>
                    <a:pt x="543" y="766"/>
                    <a:pt x="611" y="766"/>
                  </a:cubicBezTo>
                  <a:close/>
                  <a:moveTo>
                    <a:pt x="1099" y="766"/>
                  </a:moveTo>
                  <a:cubicBezTo>
                    <a:pt x="1167" y="766"/>
                    <a:pt x="1222" y="821"/>
                    <a:pt x="1222" y="889"/>
                  </a:cubicBezTo>
                  <a:cubicBezTo>
                    <a:pt x="1222" y="957"/>
                    <a:pt x="1167" y="1012"/>
                    <a:pt x="1099" y="1012"/>
                  </a:cubicBezTo>
                  <a:cubicBezTo>
                    <a:pt x="1030" y="1012"/>
                    <a:pt x="975" y="957"/>
                    <a:pt x="975" y="889"/>
                  </a:cubicBezTo>
                  <a:cubicBezTo>
                    <a:pt x="975" y="821"/>
                    <a:pt x="1030" y="766"/>
                    <a:pt x="1099" y="766"/>
                  </a:cubicBezTo>
                  <a:close/>
                  <a:moveTo>
                    <a:pt x="1585" y="766"/>
                  </a:moveTo>
                  <a:cubicBezTo>
                    <a:pt x="1654" y="766"/>
                    <a:pt x="1709" y="821"/>
                    <a:pt x="1709" y="889"/>
                  </a:cubicBezTo>
                  <a:cubicBezTo>
                    <a:pt x="1709" y="957"/>
                    <a:pt x="1654" y="1012"/>
                    <a:pt x="1585" y="1012"/>
                  </a:cubicBezTo>
                  <a:cubicBezTo>
                    <a:pt x="1517" y="1012"/>
                    <a:pt x="1462" y="957"/>
                    <a:pt x="1462" y="889"/>
                  </a:cubicBezTo>
                  <a:cubicBezTo>
                    <a:pt x="1462" y="821"/>
                    <a:pt x="1517" y="766"/>
                    <a:pt x="1585" y="766"/>
                  </a:cubicBezTo>
                  <a:close/>
                  <a:moveTo>
                    <a:pt x="2586" y="805"/>
                  </a:moveTo>
                  <a:lnTo>
                    <a:pt x="1817" y="36"/>
                  </a:lnTo>
                  <a:cubicBezTo>
                    <a:pt x="1782" y="0"/>
                    <a:pt x="1715" y="11"/>
                    <a:pt x="1666" y="59"/>
                  </a:cubicBezTo>
                  <a:cubicBezTo>
                    <a:pt x="1618" y="107"/>
                    <a:pt x="1608" y="175"/>
                    <a:pt x="1643" y="210"/>
                  </a:cubicBezTo>
                  <a:lnTo>
                    <a:pt x="2303" y="871"/>
                  </a:lnTo>
                  <a:lnTo>
                    <a:pt x="1643" y="1531"/>
                  </a:lnTo>
                  <a:cubicBezTo>
                    <a:pt x="1608" y="1566"/>
                    <a:pt x="1618" y="1634"/>
                    <a:pt x="1666" y="1682"/>
                  </a:cubicBezTo>
                  <a:cubicBezTo>
                    <a:pt x="1715" y="1730"/>
                    <a:pt x="1782" y="1741"/>
                    <a:pt x="1817" y="1705"/>
                  </a:cubicBezTo>
                  <a:lnTo>
                    <a:pt x="2587" y="936"/>
                  </a:lnTo>
                  <a:cubicBezTo>
                    <a:pt x="2603" y="920"/>
                    <a:pt x="2609" y="896"/>
                    <a:pt x="2607" y="871"/>
                  </a:cubicBezTo>
                  <a:cubicBezTo>
                    <a:pt x="2609" y="845"/>
                    <a:pt x="2603" y="821"/>
                    <a:pt x="2586" y="8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635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A876F64-2BFA-8164-79C6-0A9F8D8B737D}"/>
                </a:ext>
              </a:extLst>
            </p:cNvPr>
            <p:cNvSpPr/>
            <p:nvPr/>
          </p:nvSpPr>
          <p:spPr>
            <a:xfrm>
              <a:off x="5744990" y="1068135"/>
              <a:ext cx="312821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应用种类极大丰富，特征也是千变万化 </a:t>
              </a:r>
              <a:r>
                <a:rPr lang="zh-CN" altLang="e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，</a:t>
              </a: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尤其在云场景下，调度策略的优化比较复杂，不存在“一劳永逸”的策略。因此，允许用户定制调度器满足不同的场景是必要的。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99B0AE0-1F77-3A55-CB9E-050D7A264F0D}"/>
                </a:ext>
              </a:extLst>
            </p:cNvPr>
            <p:cNvSpPr txBox="1"/>
            <p:nvPr/>
          </p:nvSpPr>
          <p:spPr>
            <a:xfrm>
              <a:off x="5744990" y="795978"/>
              <a:ext cx="3128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rgbClr val="487330"/>
                  </a:solidFill>
                  <a:latin typeface="+mn-ea"/>
                </a:rPr>
                <a:t>无应用场景不同，最佳调度策略不同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A6D2A78-4088-31EF-60CF-036B451F421A}"/>
              </a:ext>
            </a:extLst>
          </p:cNvPr>
          <p:cNvSpPr txBox="1"/>
          <p:nvPr/>
        </p:nvSpPr>
        <p:spPr>
          <a:xfrm>
            <a:off x="3908809" y="35571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984D709-8B1D-C95F-0E74-C14512F5AF65}"/>
              </a:ext>
            </a:extLst>
          </p:cNvPr>
          <p:cNvSpPr/>
          <p:nvPr/>
        </p:nvSpPr>
        <p:spPr>
          <a:xfrm>
            <a:off x="1303040" y="2297491"/>
            <a:ext cx="2998745" cy="742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1200">
                <a:solidFill>
                  <a:schemeClr val="bg1"/>
                </a:solidFill>
                <a:latin typeface="+mn-ea"/>
              </a:rPr>
              <a:t>Plugsched 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能将调度器子系统从内核中提取出来，以</a:t>
            </a:r>
            <a:r>
              <a:rPr lang="zh-CN" altLang="en-US" sz="1200" b="1">
                <a:solidFill>
                  <a:schemeClr val="bg1"/>
                </a:solidFill>
                <a:latin typeface="+mn-ea"/>
              </a:rPr>
              <a:t>模块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的形式对内核调度器进行热升级，能够针对不同业务定制化调度器。</a:t>
            </a:r>
            <a:endParaRPr kumimoji="1" lang="zh-CN" altLang="en-US" b="1" dirty="0">
              <a:solidFill>
                <a:schemeClr val="bg1"/>
              </a:solidFill>
              <a:latin typeface="+mn-ea"/>
              <a:cs typeface="Gautami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1BC3B26-BE5B-4F5E-95A5-A07A340A0D3D}"/>
              </a:ext>
            </a:extLst>
          </p:cNvPr>
          <p:cNvGrpSpPr/>
          <p:nvPr/>
        </p:nvGrpSpPr>
        <p:grpSpPr>
          <a:xfrm>
            <a:off x="-908050" y="-1727796"/>
            <a:ext cx="10738156" cy="6951674"/>
            <a:chOff x="-908050" y="-1727796"/>
            <a:chExt cx="10738156" cy="6951674"/>
          </a:xfrm>
        </p:grpSpPr>
        <p:pic>
          <p:nvPicPr>
            <p:cNvPr id="19" name="Picture 18" descr="Shape, square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223878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3559175" y="-1727796"/>
              <a:ext cx="2025650" cy="4292600"/>
            </a:xfrm>
            <a:prstGeom prst="roundRect">
              <a:avLst>
                <a:gd name="adj" fmla="val 50000"/>
              </a:avLst>
            </a:prstGeom>
            <a:gradFill>
              <a:gsLst>
                <a:gs pos="1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488996" y="246959"/>
              <a:ext cx="20958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0" dirty="0">
                  <a:ln>
                    <a:solidFill>
                      <a:srgbClr val="CAD5E2"/>
                    </a:solidFill>
                  </a:ln>
                  <a:solidFill>
                    <a:srgbClr val="5E923D"/>
                  </a:solidFill>
                  <a:latin typeface="Source Han Sans CN Light" panose="020B0300000000000000" pitchFamily="34" charset="-128"/>
                  <a:ea typeface="Source Han Sans CN Light" panose="020B0300000000000000" pitchFamily="34" charset="-128"/>
                </a:rPr>
                <a:t>02</a:t>
              </a:r>
              <a:endParaRPr kumimoji="1" lang="zh-CN" altLang="en-US" sz="12000" dirty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48985" y="1675945"/>
              <a:ext cx="2175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PART</a:t>
              </a:r>
              <a:r>
                <a:rPr kumimoji="1" lang="zh-CN" altLang="en-US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TWO</a:t>
              </a:r>
              <a:endPara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7459784">
              <a:off x="-908050" y="326613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014007" y="-44298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pic>
          <p:nvPicPr>
            <p:cNvPr id="26" name="Picture 25" descr="Text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0466" y="4404250"/>
              <a:ext cx="956697" cy="717734"/>
            </a:xfrm>
            <a:prstGeom prst="rect">
              <a:avLst/>
            </a:prstGeom>
          </p:spPr>
        </p:pic>
        <p:pic>
          <p:nvPicPr>
            <p:cNvPr id="23" name="Picture 22" descr="A picture containing icon&#10;&#10;Description automatically generate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320" y="-442983"/>
              <a:ext cx="7437309" cy="5347303"/>
            </a:xfrm>
            <a:prstGeom prst="rect">
              <a:avLst/>
            </a:prstGeom>
          </p:spPr>
        </p:pic>
      </p:grpSp>
      <p:sp>
        <p:nvSpPr>
          <p:cNvPr id="27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FD31B6-83B2-4EB5-ABC1-DCC513F2139D}"/>
              </a:ext>
            </a:extLst>
          </p:cNvPr>
          <p:cNvSpPr txBox="1"/>
          <p:nvPr/>
        </p:nvSpPr>
        <p:spPr>
          <a:xfrm>
            <a:off x="2609231" y="2746979"/>
            <a:ext cx="399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Plugsched</a:t>
            </a:r>
            <a:r>
              <a:rPr kumimoji="1" lang="zh-CN" alt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优势与价值</a:t>
            </a:r>
          </a:p>
        </p:txBody>
      </p:sp>
    </p:spTree>
    <p:extLst>
      <p:ext uri="{BB962C8B-B14F-4D97-AF65-F5344CB8AC3E}">
        <p14:creationId xmlns:p14="http://schemas.microsoft.com/office/powerpoint/2010/main" val="321236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36FA6C-71AE-4DE1-8091-98B407B804DE}"/>
              </a:ext>
            </a:extLst>
          </p:cNvPr>
          <p:cNvGrpSpPr/>
          <p:nvPr/>
        </p:nvGrpSpPr>
        <p:grpSpPr>
          <a:xfrm>
            <a:off x="-746168" y="-502661"/>
            <a:ext cx="10909608" cy="6037571"/>
            <a:chOff x="-746168" y="-502661"/>
            <a:chExt cx="10909608" cy="60375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alphaModFix amt="85000"/>
            </a:blip>
            <a:stretch>
              <a:fillRect/>
            </a:stretch>
          </p:blipFill>
          <p:spPr>
            <a:xfrm>
              <a:off x="-746168" y="-502661"/>
              <a:ext cx="10909608" cy="6037571"/>
            </a:xfrm>
            <a:prstGeom prst="rect">
              <a:avLst/>
            </a:prstGeom>
          </p:spPr>
        </p:pic>
        <p:pic>
          <p:nvPicPr>
            <p:cNvPr id="20" name="Picture 19" descr="Graphical user interface, text, application&#10;&#10;Description automatically generated"/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207746" y="-31296"/>
              <a:ext cx="956697" cy="717733"/>
            </a:xfrm>
            <a:prstGeom prst="rect">
              <a:avLst/>
            </a:prstGeom>
          </p:spPr>
        </p:pic>
      </p:grpSp>
      <p:sp>
        <p:nvSpPr>
          <p:cNvPr id="21" name="文本框 13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157372-0922-4D97-9F67-D27631932359}"/>
              </a:ext>
            </a:extLst>
          </p:cNvPr>
          <p:cNvSpPr/>
          <p:nvPr/>
        </p:nvSpPr>
        <p:spPr>
          <a:xfrm>
            <a:off x="780703" y="2848671"/>
            <a:ext cx="2268001" cy="992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调度器与内核解耦，以模块的形式对内核调度器进行热升级，可针对不同的业务定制化调度器，而且可以在不中断业务的情况下上线。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E398B3-B148-485F-BE8D-A2845B674638}"/>
              </a:ext>
            </a:extLst>
          </p:cNvPr>
          <p:cNvSpPr/>
          <p:nvPr/>
        </p:nvSpPr>
        <p:spPr>
          <a:xfrm>
            <a:off x="793956" y="1611601"/>
            <a:ext cx="2268001" cy="123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GB" altLang="zh-CN" sz="3200" dirty="0">
                <a:solidFill>
                  <a:srgbClr val="487330"/>
                </a:solidFill>
                <a:latin typeface="+mn-ea"/>
                <a:cs typeface="Gautami" panose="020B0502040204020203" pitchFamily="34" charset="0"/>
              </a:rPr>
              <a:t>Plugsched</a:t>
            </a:r>
            <a:r>
              <a:rPr kumimoji="1" lang="zh-CN" altLang="en-US" sz="3200" b="1" dirty="0">
                <a:solidFill>
                  <a:srgbClr val="487330"/>
                </a:solidFill>
                <a:latin typeface="+mn-ea"/>
                <a:cs typeface="Gautami" panose="020B0502040204020203" pitchFamily="34" charset="0"/>
              </a:rPr>
              <a:t> 优势</a:t>
            </a:r>
            <a:r>
              <a:rPr kumimoji="1" lang="zh-CN" altLang="en-US" sz="3200" dirty="0">
                <a:solidFill>
                  <a:srgbClr val="487330"/>
                </a:solidFill>
                <a:latin typeface="+mn-ea"/>
                <a:cs typeface="Gautami" panose="020B0502040204020203" pitchFamily="34" charset="0"/>
              </a:rPr>
              <a:t>与</a:t>
            </a:r>
            <a:r>
              <a:rPr kumimoji="1" lang="zh-CN" altLang="en-US" sz="3200" b="1" dirty="0">
                <a:solidFill>
                  <a:srgbClr val="487330"/>
                </a:solidFill>
                <a:latin typeface="+mn-ea"/>
                <a:cs typeface="Gautami" panose="020B0502040204020203" pitchFamily="34" charset="0"/>
              </a:rPr>
              <a:t>价值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D9DEB63-DB49-A775-3F12-879259BC8BF4}"/>
              </a:ext>
            </a:extLst>
          </p:cNvPr>
          <p:cNvSpPr/>
          <p:nvPr/>
        </p:nvSpPr>
        <p:spPr>
          <a:xfrm>
            <a:off x="3075210" y="1048178"/>
            <a:ext cx="581618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与内核发布解耦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：调度器版本与内核版本解耦，不同业务可以使用不同调度策略；建立持续运维能力，加速调度问题修复、策略优化落地；加快调度器技术演进和迭代；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可修改能力强 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：可以实现复杂的调度特性和优化策略；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维护简单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：不修改内核代码，或少量修改内核代码，保持内核主线干净整洁；在内核代码 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Tree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外独立维护非通用调度策略，采用 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RPM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的形式发布和上线；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简单易用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：容器化的 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SDK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开发环境，一键生成 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RPM</a:t>
            </a:r>
            <a:r>
              <a:rPr lang="zh-CN" altLang="e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开发测试简洁高效；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向下兼容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：支持老内核版本，使得存量业务也能及时享受新技术红利；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高效的性能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：毫秒级 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downtime</a:t>
            </a:r>
            <a:r>
              <a:rPr lang="zh-CN" altLang="e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可忽略的 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overhead</a:t>
            </a:r>
            <a:r>
              <a:rPr lang="zh-CN" altLang="e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1BC3B26-BE5B-4F5E-95A5-A07A340A0D3D}"/>
              </a:ext>
            </a:extLst>
          </p:cNvPr>
          <p:cNvGrpSpPr/>
          <p:nvPr/>
        </p:nvGrpSpPr>
        <p:grpSpPr>
          <a:xfrm>
            <a:off x="-908050" y="-1727796"/>
            <a:ext cx="10738156" cy="6951674"/>
            <a:chOff x="-908050" y="-1727796"/>
            <a:chExt cx="10738156" cy="6951674"/>
          </a:xfrm>
        </p:grpSpPr>
        <p:pic>
          <p:nvPicPr>
            <p:cNvPr id="19" name="Picture 18" descr="Shape, square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223878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3559175" y="-1727796"/>
              <a:ext cx="2025650" cy="4292600"/>
            </a:xfrm>
            <a:prstGeom prst="roundRect">
              <a:avLst>
                <a:gd name="adj" fmla="val 50000"/>
              </a:avLst>
            </a:prstGeom>
            <a:gradFill>
              <a:gsLst>
                <a:gs pos="1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48985" y="1675945"/>
              <a:ext cx="2175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PART</a:t>
              </a:r>
              <a:r>
                <a:rPr kumimoji="1" lang="zh-CN" altLang="en-US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b="1" dirty="0">
                  <a:solidFill>
                    <a:srgbClr val="3D6329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Three</a:t>
              </a:r>
              <a:endPara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7459784">
              <a:off x="-908050" y="326613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014007" y="-442983"/>
              <a:ext cx="1816099" cy="1816099"/>
            </a:xfrm>
            <a:prstGeom prst="ellipse">
              <a:avLst/>
            </a:prstGeom>
            <a:gradFill>
              <a:gsLst>
                <a:gs pos="19000">
                  <a:srgbClr val="CAD5E2">
                    <a:alpha val="3000"/>
                  </a:srgbClr>
                </a:gs>
                <a:gs pos="98000">
                  <a:srgbClr val="CAD5E2">
                    <a:alpha val="6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pic>
          <p:nvPicPr>
            <p:cNvPr id="26" name="Picture 25" descr="Text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0466" y="4404250"/>
              <a:ext cx="956697" cy="717734"/>
            </a:xfrm>
            <a:prstGeom prst="rect">
              <a:avLst/>
            </a:prstGeom>
          </p:spPr>
        </p:pic>
        <p:pic>
          <p:nvPicPr>
            <p:cNvPr id="23" name="Picture 22" descr="A picture containing icon&#10;&#10;Description automatically generate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320" y="-487701"/>
              <a:ext cx="7437309" cy="5347303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488996" y="246959"/>
              <a:ext cx="20958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0" dirty="0">
                  <a:ln>
                    <a:solidFill>
                      <a:srgbClr val="CAD5E2"/>
                    </a:solidFill>
                  </a:ln>
                  <a:solidFill>
                    <a:srgbClr val="5E923D"/>
                  </a:solidFill>
                  <a:latin typeface="Source Han Sans CN Light" panose="020B0300000000000000" pitchFamily="34" charset="-128"/>
                  <a:ea typeface="Source Han Sans CN Light" panose="020B0300000000000000" pitchFamily="34" charset="-128"/>
                </a:rPr>
                <a:t>03</a:t>
              </a:r>
              <a:endParaRPr kumimoji="1" lang="zh-CN" altLang="en-US" sz="12000" dirty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endParaRPr>
            </a:p>
          </p:txBody>
        </p:sp>
      </p:grpSp>
      <p:sp>
        <p:nvSpPr>
          <p:cNvPr id="27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BBAAD9C20180234D78A0072836F0B9E042B9B2041DC60BB0A0D98E3CB14B2BF46B46B138B1660B0D22992508C846F8EB9F09218A31D0CB611BBFC208746E2DD324F865AD9822C68784902AC76AB247F2592CE78A77F474A69898C19F3A069C48D9D624939E3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FD31B6-83B2-4EB5-ABC1-DCC513F2139D}"/>
              </a:ext>
            </a:extLst>
          </p:cNvPr>
          <p:cNvSpPr txBox="1"/>
          <p:nvPr/>
        </p:nvSpPr>
        <p:spPr>
          <a:xfrm>
            <a:off x="2609231" y="2746979"/>
            <a:ext cx="399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Plugsched</a:t>
            </a:r>
            <a:r>
              <a:rPr kumimoji="1" lang="zh-CN" alt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应用场景</a:t>
            </a:r>
          </a:p>
        </p:txBody>
      </p:sp>
    </p:spTree>
    <p:extLst>
      <p:ext uri="{BB962C8B-B14F-4D97-AF65-F5344CB8AC3E}">
        <p14:creationId xmlns:p14="http://schemas.microsoft.com/office/powerpoint/2010/main" val="274342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4468</TotalTime>
  <Words>1626</Words>
  <Application>Microsoft Macintosh PowerPoint</Application>
  <PresentationFormat>全屏显示(16:9)</PresentationFormat>
  <Paragraphs>177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阿里巴巴普惠体</vt:lpstr>
      <vt:lpstr>等线</vt:lpstr>
      <vt:lpstr>微软雅黑</vt:lpstr>
      <vt:lpstr>Source Han Sans CN</vt:lpstr>
      <vt:lpstr>Source Han Sans CN ExtraLight</vt:lpstr>
      <vt:lpstr>Source Han Sans CN Light</vt:lpstr>
      <vt:lpstr>Arial</vt:lpstr>
      <vt:lpstr>Avenir Black</vt:lpstr>
      <vt:lpstr>Calibri</vt:lpstr>
      <vt:lpstr>Calibri Light</vt:lpstr>
      <vt:lpstr>Gautami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95</cp:revision>
  <dcterms:created xsi:type="dcterms:W3CDTF">2021-10-18T03:33:28Z</dcterms:created>
  <dcterms:modified xsi:type="dcterms:W3CDTF">2022-05-23T08:34:24Z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  <property fmtid="{D5CDD505-2E9C-101B-9397-08002B2CF9AE}" pid="3" name="property1">
    <vt:lpwstr>BBAAD9C20180234D78A0072836F0B9E042B9B2041DC60BB0A0D98E3CB14B2BF46B46B138B1660B0D22992508C846F8EB9F09218A31D0CB611BBFC208746E2DD324F865AD9822C68784902AC76AB247F2592CE78A77F474A69898C19F3A069C48D9D624939E3</vt:lpwstr>
  </property>
</Properties>
</file>